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Play"/>
      <p:regular r:id="rId30"/>
      <p:bold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Open Sans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YyTMSKWsRXb7zaqnBYwT1kEZ8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lay-bold.fntdata"/><Relationship Id="rId30" Type="http://schemas.openxmlformats.org/officeDocument/2006/relationships/font" Target="fonts/Play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6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9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8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11.xml"/><Relationship Id="rId37" Type="http://schemas.openxmlformats.org/officeDocument/2006/relationships/font" Target="fonts/OpenSansLight-bold.fntdata"/><Relationship Id="rId14" Type="http://schemas.openxmlformats.org/officeDocument/2006/relationships/slide" Target="slides/slide10.xml"/><Relationship Id="rId36" Type="http://schemas.openxmlformats.org/officeDocument/2006/relationships/font" Target="fonts/OpenSansLight-regular.fntdata"/><Relationship Id="rId17" Type="http://schemas.openxmlformats.org/officeDocument/2006/relationships/slide" Target="slides/slide13.xml"/><Relationship Id="rId39" Type="http://schemas.openxmlformats.org/officeDocument/2006/relationships/font" Target="fonts/OpenSansLight-boldItalic.fntdata"/><Relationship Id="rId16" Type="http://schemas.openxmlformats.org/officeDocument/2006/relationships/slide" Target="slides/slide12.xml"/><Relationship Id="rId38" Type="http://schemas.openxmlformats.org/officeDocument/2006/relationships/font" Target="fonts/OpenSansLight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328" name="Google Shape;32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402" name="Google Shape;40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/>
          <p:nvPr>
            <p:ph type="ctrTitle"/>
          </p:nvPr>
        </p:nvSpPr>
        <p:spPr>
          <a:xfrm>
            <a:off x="1524000" y="1122363"/>
            <a:ext cx="9144000" cy="30253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Play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" type="subTitle"/>
          </p:nvPr>
        </p:nvSpPr>
        <p:spPr>
          <a:xfrm>
            <a:off x="1524000" y="4386729"/>
            <a:ext cx="9144000" cy="1135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27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" type="body"/>
          </p:nvPr>
        </p:nvSpPr>
        <p:spPr>
          <a:xfrm rot="5400000">
            <a:off x="4083788" y="-931234"/>
            <a:ext cx="4024424" cy="9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7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" type="body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0988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Char char="•"/>
              <a:defRPr/>
            </a:lvl4pPr>
            <a:lvl5pPr indent="-30987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8200" y="1924493"/>
            <a:ext cx="5181600" cy="4252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6172200" y="1924493"/>
            <a:ext cx="5181600" cy="4252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" type="body"/>
          </p:nvPr>
        </p:nvSpPr>
        <p:spPr>
          <a:xfrm>
            <a:off x="839788" y="173432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31"/>
          <p:cNvSpPr txBox="1"/>
          <p:nvPr>
            <p:ph idx="2" type="body"/>
          </p:nvPr>
        </p:nvSpPr>
        <p:spPr>
          <a:xfrm>
            <a:off x="839788" y="2558237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3" type="body"/>
          </p:nvPr>
        </p:nvSpPr>
        <p:spPr>
          <a:xfrm>
            <a:off x="6172200" y="1734325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1"/>
          <p:cNvSpPr txBox="1"/>
          <p:nvPr>
            <p:ph idx="4" type="body"/>
          </p:nvPr>
        </p:nvSpPr>
        <p:spPr>
          <a:xfrm>
            <a:off x="6172200" y="2558237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16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60"/>
              <a:buChar char="•"/>
              <a:defRPr sz="3200"/>
            </a:lvl1pPr>
            <a:lvl2pPr indent="-3708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  <a:defRPr sz="2800"/>
            </a:lvl2pPr>
            <a:lvl3pPr indent="-35051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  <a:defRPr sz="2400"/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2000"/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6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5" name="Google Shape;75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5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6"/>
          <p:cNvCxnSpPr/>
          <p:nvPr/>
        </p:nvCxnSpPr>
        <p:spPr>
          <a:xfrm flipH="1">
            <a:off x="0" y="0"/>
            <a:ext cx="3119718" cy="68580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" name="Google Shape;11;p26"/>
          <p:cNvCxnSpPr/>
          <p:nvPr/>
        </p:nvCxnSpPr>
        <p:spPr>
          <a:xfrm flipH="1">
            <a:off x="0" y="0"/>
            <a:ext cx="903768" cy="6543675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" name="Google Shape;12;p26"/>
          <p:cNvCxnSpPr/>
          <p:nvPr/>
        </p:nvCxnSpPr>
        <p:spPr>
          <a:xfrm rot="10800000">
            <a:off x="-42863" y="5791200"/>
            <a:ext cx="6286501" cy="1066801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" name="Google Shape;13;p26"/>
          <p:cNvCxnSpPr/>
          <p:nvPr/>
        </p:nvCxnSpPr>
        <p:spPr>
          <a:xfrm flipH="1">
            <a:off x="8462964" y="5848350"/>
            <a:ext cx="3729036" cy="100965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" name="Google Shape;14;p26"/>
          <p:cNvCxnSpPr/>
          <p:nvPr/>
        </p:nvCxnSpPr>
        <p:spPr>
          <a:xfrm flipH="1">
            <a:off x="11543158" y="1647825"/>
            <a:ext cx="648842" cy="5210175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" name="Google Shape;15;p26"/>
          <p:cNvCxnSpPr/>
          <p:nvPr/>
        </p:nvCxnSpPr>
        <p:spPr>
          <a:xfrm rot="10800000">
            <a:off x="10781554" y="0"/>
            <a:ext cx="1410446" cy="425834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26"/>
          <p:cNvCxnSpPr/>
          <p:nvPr/>
        </p:nvCxnSpPr>
        <p:spPr>
          <a:xfrm rot="10800000">
            <a:off x="6529388" y="-4763"/>
            <a:ext cx="5662612" cy="931975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" name="Google Shape;17;p26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Play"/>
              <a:buNone/>
              <a:defRPr b="0" i="1" sz="4400" u="none" cap="none" strike="noStrik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6"/>
          <p:cNvSpPr txBox="1"/>
          <p:nvPr>
            <p:ph idx="1" type="body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0988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0987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9" name="Google Shape;19;p26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0" name="Google Shape;20;p26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" name="Google Shape;21;p26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5.jpg"/><Relationship Id="rId6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7" name="Google Shape;97;p1"/>
          <p:cNvSpPr txBox="1"/>
          <p:nvPr>
            <p:ph type="ctrTitle"/>
          </p:nvPr>
        </p:nvSpPr>
        <p:spPr>
          <a:xfrm>
            <a:off x="871870" y="749595"/>
            <a:ext cx="5645888" cy="390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lay"/>
              <a:buNone/>
            </a:pPr>
            <a:r>
              <a:rPr lang="en-US" sz="5400"/>
              <a:t>ALL SAINTS RESTRUCTURE UPDATE</a:t>
            </a:r>
            <a:endParaRPr/>
          </a:p>
        </p:txBody>
      </p:sp>
      <p:sp>
        <p:nvSpPr>
          <p:cNvPr id="98" name="Google Shape;98;p1"/>
          <p:cNvSpPr txBox="1"/>
          <p:nvPr>
            <p:ph idx="1" type="subTitle"/>
          </p:nvPr>
        </p:nvSpPr>
        <p:spPr>
          <a:xfrm>
            <a:off x="871870" y="4651745"/>
            <a:ext cx="4890977" cy="999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</a:pPr>
            <a:r>
              <a:rPr lang="en-US"/>
              <a:t>ASC PARISH TOWN HALL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</a:pPr>
            <a:r>
              <a:rPr lang="en-US"/>
              <a:t>NOVEMBER 19, 2020</a:t>
            </a:r>
            <a:endParaRPr/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1" l="0" r="4047" t="0"/>
          <a:stretch/>
        </p:blipFill>
        <p:spPr>
          <a:xfrm>
            <a:off x="5879804" y="-6350"/>
            <a:ext cx="6312196" cy="6874330"/>
          </a:xfrm>
          <a:custGeom>
            <a:rect b="b" l="l" r="r" t="t"/>
            <a:pathLst>
              <a:path extrusionOk="0" h="6874330" w="6312196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100" name="Google Shape;100;p1"/>
          <p:cNvCxnSpPr/>
          <p:nvPr/>
        </p:nvCxnSpPr>
        <p:spPr>
          <a:xfrm flipH="1">
            <a:off x="6634715" y="0"/>
            <a:ext cx="914401" cy="6857348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 txBox="1"/>
          <p:nvPr>
            <p:ph type="title"/>
          </p:nvPr>
        </p:nvSpPr>
        <p:spPr>
          <a:xfrm>
            <a:off x="1016000" y="550818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 – BELOVED COMMUNITY</a:t>
            </a:r>
            <a:endParaRPr/>
          </a:p>
        </p:txBody>
      </p:sp>
      <p:sp>
        <p:nvSpPr>
          <p:cNvPr id="288" name="Google Shape;288;p10"/>
          <p:cNvSpPr txBox="1"/>
          <p:nvPr>
            <p:ph idx="1" type="body"/>
          </p:nvPr>
        </p:nvSpPr>
        <p:spPr>
          <a:xfrm>
            <a:off x="1016000" y="1932974"/>
            <a:ext cx="2660904" cy="31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/>
              <a:t>Establishes, maintains, and grows bonds of loving relationship among all who come into the orbit of All Saints Church</a:t>
            </a:r>
            <a:endParaRPr/>
          </a:p>
        </p:txBody>
      </p:sp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0700" y="1656080"/>
            <a:ext cx="6845300" cy="45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/>
          <p:nvPr>
            <p:ph type="title"/>
          </p:nvPr>
        </p:nvSpPr>
        <p:spPr>
          <a:xfrm>
            <a:off x="905691" y="533401"/>
            <a:ext cx="10143309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 – LEARNING &amp; SPIRITUAL GROWTH ACROSS THE LIFESPAN</a:t>
            </a:r>
            <a:endParaRPr/>
          </a:p>
        </p:txBody>
      </p:sp>
      <p:sp>
        <p:nvSpPr>
          <p:cNvPr id="296" name="Google Shape;296;p11"/>
          <p:cNvSpPr txBox="1"/>
          <p:nvPr>
            <p:ph idx="1" type="body"/>
          </p:nvPr>
        </p:nvSpPr>
        <p:spPr>
          <a:xfrm>
            <a:off x="8771273" y="2078773"/>
            <a:ext cx="2660904" cy="31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/>
              <a:t>Fosters a community of learning and spiritual growth from the youngest child to the most senior Saint</a:t>
            </a:r>
            <a:endParaRPr/>
          </a:p>
        </p:txBody>
      </p:sp>
      <p:pic>
        <p:nvPicPr>
          <p:cNvPr descr="A group of people looking at the camera&#10;&#10;Description automatically generated" id="297" name="Google Shape;29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21" y="1835873"/>
            <a:ext cx="7964275" cy="481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 – PROGRESSIVE INTENT </a:t>
            </a:r>
            <a:b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INTO ACTION</a:t>
            </a:r>
            <a:endParaRPr/>
          </a:p>
        </p:txBody>
      </p:sp>
      <p:sp>
        <p:nvSpPr>
          <p:cNvPr id="304" name="Google Shape;304;p12"/>
          <p:cNvSpPr txBox="1"/>
          <p:nvPr>
            <p:ph idx="1" type="body"/>
          </p:nvPr>
        </p:nvSpPr>
        <p:spPr>
          <a:xfrm>
            <a:off x="1143000" y="2489268"/>
            <a:ext cx="3806952" cy="3510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/>
              <a:t>Takes the theological foundations of Beloved Community and turns us into concrete actors for healing of the world</a:t>
            </a:r>
            <a:endParaRPr/>
          </a:p>
        </p:txBody>
      </p:sp>
      <p:pic>
        <p:nvPicPr>
          <p:cNvPr descr="Text&#10;&#10;Description automatically generated" id="305" name="Google Shape;30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5259" y="1915557"/>
            <a:ext cx="6016344" cy="452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 – ADMINISTRATION</a:t>
            </a:r>
            <a:endParaRPr/>
          </a:p>
        </p:txBody>
      </p:sp>
      <p:sp>
        <p:nvSpPr>
          <p:cNvPr id="312" name="Google Shape;312;p13"/>
          <p:cNvSpPr txBox="1"/>
          <p:nvPr>
            <p:ph idx="1" type="body"/>
          </p:nvPr>
        </p:nvSpPr>
        <p:spPr>
          <a:xfrm>
            <a:off x="7243910" y="2425104"/>
            <a:ext cx="3547534" cy="3510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 sz="2400"/>
              <a:t>The organizational scaffolding that supports the life and work of the community</a:t>
            </a:r>
            <a:endParaRPr/>
          </a:p>
        </p:txBody>
      </p:sp>
      <p:pic>
        <p:nvPicPr>
          <p:cNvPr descr="A group of people posing for the camera&#10;&#10;Description automatically generated" id="313" name="Google Shape;3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617" y="1673294"/>
            <a:ext cx="5749738" cy="496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0" name="Google Shape;320;p14"/>
          <p:cNvSpPr/>
          <p:nvPr/>
        </p:nvSpPr>
        <p:spPr>
          <a:xfrm rot="10800000">
            <a:off x="0" y="-650"/>
            <a:ext cx="5676966" cy="6869953"/>
          </a:xfrm>
          <a:custGeom>
            <a:rect b="b" l="l" r="r" t="t"/>
            <a:pathLst>
              <a:path extrusionOk="0" h="6869951" w="6430885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1" name="Google Shape;321;p14"/>
          <p:cNvSpPr txBox="1"/>
          <p:nvPr>
            <p:ph type="title"/>
          </p:nvPr>
        </p:nvSpPr>
        <p:spPr>
          <a:xfrm>
            <a:off x="883920" y="800849"/>
            <a:ext cx="2599509" cy="3510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HOW THE CIRCLES WORK</a:t>
            </a:r>
            <a:endParaRPr/>
          </a:p>
        </p:txBody>
      </p:sp>
      <p:sp>
        <p:nvSpPr>
          <p:cNvPr id="322" name="Google Shape;322;p14"/>
          <p:cNvSpPr txBox="1"/>
          <p:nvPr>
            <p:ph idx="1" type="body"/>
          </p:nvPr>
        </p:nvSpPr>
        <p:spPr>
          <a:xfrm>
            <a:off x="5895753" y="533400"/>
            <a:ext cx="5458046" cy="57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Each Circle will focus on a key area of the life of All Saints Church – they overlap because the work overlaps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The authority in each Circle is the love of Christ as expressed in our four core values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Different people have different roles in the Circle(s) they are part of… and all are accountable to the values and support one another in living out the values</a:t>
            </a:r>
            <a:endParaRPr/>
          </a:p>
        </p:txBody>
      </p:sp>
      <p:cxnSp>
        <p:nvCxnSpPr>
          <p:cNvPr id="323" name="Google Shape;323;p14"/>
          <p:cNvCxnSpPr/>
          <p:nvPr/>
        </p:nvCxnSpPr>
        <p:spPr>
          <a:xfrm rot="10800000">
            <a:off x="-1" y="4541520"/>
            <a:ext cx="5895754" cy="231050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4"/>
          <p:cNvCxnSpPr/>
          <p:nvPr/>
        </p:nvCxnSpPr>
        <p:spPr>
          <a:xfrm rot="10800000">
            <a:off x="1" y="2988236"/>
            <a:ext cx="2418079" cy="388769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1" name="Google Shape;331;p15"/>
          <p:cNvSpPr/>
          <p:nvPr/>
        </p:nvSpPr>
        <p:spPr>
          <a:xfrm rot="10800000">
            <a:off x="0" y="-5979"/>
            <a:ext cx="3448424" cy="6932218"/>
          </a:xfrm>
          <a:custGeom>
            <a:rect b="b" l="l" r="r" t="t"/>
            <a:pathLst>
              <a:path extrusionOk="0" h="6857998" w="6699211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2" name="Google Shape;332;p15"/>
          <p:cNvSpPr txBox="1"/>
          <p:nvPr>
            <p:ph type="title"/>
          </p:nvPr>
        </p:nvSpPr>
        <p:spPr>
          <a:xfrm>
            <a:off x="716282" y="675167"/>
            <a:ext cx="2289566" cy="1631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HOW THE CIRCLES WORK</a:t>
            </a:r>
            <a:endParaRPr/>
          </a:p>
        </p:txBody>
      </p:sp>
      <p:cxnSp>
        <p:nvCxnSpPr>
          <p:cNvPr id="333" name="Google Shape;333;p15"/>
          <p:cNvCxnSpPr/>
          <p:nvPr/>
        </p:nvCxnSpPr>
        <p:spPr>
          <a:xfrm rot="10800000">
            <a:off x="0" y="5329451"/>
            <a:ext cx="6096000" cy="1528549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4" name="Google Shape;334;p15"/>
          <p:cNvSpPr txBox="1"/>
          <p:nvPr>
            <p:ph idx="1" type="body"/>
          </p:nvPr>
        </p:nvSpPr>
        <p:spPr>
          <a:xfrm>
            <a:off x="3900792" y="533400"/>
            <a:ext cx="7286018" cy="5791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Each Circle has one or more priests whose community focusing role is the same as it is at Eucharist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Each Circle will design / implement structures that will help everyone support and hold one another accountable in their work. In addition, ASC is contracting with a vendor to implement performance reviews for all staff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Each Circle will decide together on the best structure for the members within the Circle, especially regarding how meetings operate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1" name="Google Shape;341;p16"/>
          <p:cNvSpPr/>
          <p:nvPr/>
        </p:nvSpPr>
        <p:spPr>
          <a:xfrm rot="10800000">
            <a:off x="0" y="-5979"/>
            <a:ext cx="3448424" cy="6932218"/>
          </a:xfrm>
          <a:custGeom>
            <a:rect b="b" l="l" r="r" t="t"/>
            <a:pathLst>
              <a:path extrusionOk="0" h="6857998" w="6699211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2" name="Google Shape;342;p16"/>
          <p:cNvSpPr txBox="1"/>
          <p:nvPr>
            <p:ph type="title"/>
          </p:nvPr>
        </p:nvSpPr>
        <p:spPr>
          <a:xfrm>
            <a:off x="716282" y="675167"/>
            <a:ext cx="2289566" cy="1631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HOW THE CIRCLES WORK</a:t>
            </a:r>
            <a:endParaRPr/>
          </a:p>
        </p:txBody>
      </p:sp>
      <p:cxnSp>
        <p:nvCxnSpPr>
          <p:cNvPr id="343" name="Google Shape;343;p16"/>
          <p:cNvCxnSpPr/>
          <p:nvPr/>
        </p:nvCxnSpPr>
        <p:spPr>
          <a:xfrm rot="10800000">
            <a:off x="0" y="5329451"/>
            <a:ext cx="6096000" cy="1528549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4" name="Google Shape;344;p16"/>
          <p:cNvSpPr txBox="1"/>
          <p:nvPr>
            <p:ph idx="1" type="body"/>
          </p:nvPr>
        </p:nvSpPr>
        <p:spPr>
          <a:xfrm>
            <a:off x="3900792" y="533400"/>
            <a:ext cx="7286018" cy="5791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Each Circle will include parishioners sharing in the work either on a project-level basis or ongoing basis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The mission of the church is primarily carried out by the people of the church, equipped and empowered by staff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Priests will meet regularly to coordinate the operations of the circles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Rector, Wardens, and Vestry in collaboration with staff set the overall mission direction of the church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A group of people preparing food on a table&#10;&#10;Description automatically generated" id="351" name="Google Shape;351;p17"/>
          <p:cNvPicPr preferRelativeResize="0"/>
          <p:nvPr/>
        </p:nvPicPr>
        <p:blipFill rotWithShape="1">
          <a:blip r:embed="rId3">
            <a:alphaModFix/>
          </a:blip>
          <a:srcRect b="0" l="10675" r="40491" t="0"/>
          <a:stretch/>
        </p:blipFill>
        <p:spPr>
          <a:xfrm>
            <a:off x="6938680" y="10"/>
            <a:ext cx="5253320" cy="6857990"/>
          </a:xfrm>
          <a:custGeom>
            <a:rect b="b" l="l" r="r" t="t"/>
            <a:pathLst>
              <a:path extrusionOk="0" h="6858000" w="525332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2" name="Google Shape;352;p17"/>
          <p:cNvSpPr txBox="1"/>
          <p:nvPr>
            <p:ph type="title"/>
          </p:nvPr>
        </p:nvSpPr>
        <p:spPr>
          <a:xfrm>
            <a:off x="459443" y="389583"/>
            <a:ext cx="6132605" cy="17384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EXAMPLE – LITURGY AND WORSHIP</a:t>
            </a:r>
            <a:endParaRPr/>
          </a:p>
        </p:txBody>
      </p:sp>
      <p:cxnSp>
        <p:nvCxnSpPr>
          <p:cNvPr id="353" name="Google Shape;353;p17"/>
          <p:cNvCxnSpPr/>
          <p:nvPr/>
        </p:nvCxnSpPr>
        <p:spPr>
          <a:xfrm rot="10800000">
            <a:off x="5528235" y="0"/>
            <a:ext cx="6663765" cy="99209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4" name="Google Shape;354;p17"/>
          <p:cNvSpPr txBox="1"/>
          <p:nvPr>
            <p:ph idx="1" type="body"/>
          </p:nvPr>
        </p:nvSpPr>
        <p:spPr>
          <a:xfrm>
            <a:off x="459442" y="2206256"/>
            <a:ext cx="6132606" cy="4118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lang="en-US" sz="2220"/>
              <a:t>This Circle will create and chart the evolution of our worship life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lang="en-US" sz="2220"/>
              <a:t>Liturgy means “work of the people”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lang="en-US" sz="2220"/>
              <a:t>Traditionally, priests determine worship for the congregation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lang="en-US" sz="2220"/>
              <a:t>The Circle structure supports priests sharing that responsibility broadly with the community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lang="en-US" sz="2220"/>
              <a:t>Priest gathers the people, leads everyone in offering their whole selves to our life of worship, and keeps the work of liturgy focused on the revolutionary Christ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76"/>
              <a:buChar char="•"/>
            </a:pPr>
            <a:r>
              <a:rPr b="1" lang="en-US" sz="2220"/>
              <a:t>EVERYONE</a:t>
            </a:r>
            <a:r>
              <a:rPr lang="en-US" sz="2220"/>
              <a:t> shares in the work of shaping liturgy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18"/>
          <p:cNvSpPr txBox="1"/>
          <p:nvPr>
            <p:ph type="title"/>
          </p:nvPr>
        </p:nvSpPr>
        <p:spPr>
          <a:xfrm>
            <a:off x="5146159" y="685800"/>
            <a:ext cx="6238688" cy="1382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Helvetica Neue"/>
              <a:buNone/>
            </a:pPr>
            <a:r>
              <a:rPr i="0" lang="en-US" sz="3100">
                <a:latin typeface="Helvetica Neue"/>
                <a:ea typeface="Helvetica Neue"/>
                <a:cs typeface="Helvetica Neue"/>
                <a:sym typeface="Helvetica Neue"/>
              </a:rPr>
              <a:t>EXAMPLE – LITURGY AND WORSHIP OVERLAPPING WITH OTHER CIRCLES</a:t>
            </a:r>
            <a:endParaRPr/>
          </a:p>
        </p:txBody>
      </p:sp>
      <p:pic>
        <p:nvPicPr>
          <p:cNvPr descr="A person standing in front of a crowd&#10;&#10;Description automatically generated" id="362" name="Google Shape;362;p18"/>
          <p:cNvPicPr preferRelativeResize="0"/>
          <p:nvPr/>
        </p:nvPicPr>
        <p:blipFill rotWithShape="1">
          <a:blip r:embed="rId3">
            <a:alphaModFix/>
          </a:blip>
          <a:srcRect b="4840" l="0" r="1" t="0"/>
          <a:stretch/>
        </p:blipFill>
        <p:spPr>
          <a:xfrm>
            <a:off x="20" y="-7444"/>
            <a:ext cx="4966427" cy="6874330"/>
          </a:xfrm>
          <a:custGeom>
            <a:rect b="b" l="l" r="r" t="t"/>
            <a:pathLst>
              <a:path extrusionOk="0" h="6874330" w="4966447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63" name="Google Shape;363;p18"/>
          <p:cNvSpPr txBox="1"/>
          <p:nvPr>
            <p:ph idx="1" type="body"/>
          </p:nvPr>
        </p:nvSpPr>
        <p:spPr>
          <a:xfrm>
            <a:off x="5146158" y="2301949"/>
            <a:ext cx="6238687" cy="402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b="1" lang="en-US"/>
              <a:t>IMAGINE…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The preaching in worship being coordinated with and supporting themes in faith formation across the congregation for all ages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Music programs being part of our embracing those among us in vulnerable populations in our area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Prayer and Worship opportunities for individuals and families at home and for small groups</a:t>
            </a:r>
            <a:endParaRPr/>
          </a:p>
        </p:txBody>
      </p:sp>
      <p:cxnSp>
        <p:nvCxnSpPr>
          <p:cNvPr id="364" name="Google Shape;364;p18"/>
          <p:cNvCxnSpPr/>
          <p:nvPr/>
        </p:nvCxnSpPr>
        <p:spPr>
          <a:xfrm flipH="1">
            <a:off x="3627455" y="-19394"/>
            <a:ext cx="806149" cy="687739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1" name="Google Shape;371;p19"/>
          <p:cNvSpPr txBox="1"/>
          <p:nvPr>
            <p:ph type="title"/>
          </p:nvPr>
        </p:nvSpPr>
        <p:spPr>
          <a:xfrm>
            <a:off x="5146159" y="685800"/>
            <a:ext cx="6238688" cy="1382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Helvetica Neue"/>
              <a:buNone/>
            </a:pPr>
            <a:r>
              <a:rPr i="0" lang="en-US" sz="3100">
                <a:latin typeface="Helvetica Neue"/>
                <a:ea typeface="Helvetica Neue"/>
                <a:cs typeface="Helvetica Neue"/>
                <a:sym typeface="Helvetica Neue"/>
              </a:rPr>
              <a:t>EXAMPLE – LITURGY AND WORSHIP OVERLAPPING WITH OTHER CIRCLES</a:t>
            </a:r>
            <a:endParaRPr/>
          </a:p>
        </p:txBody>
      </p:sp>
      <p:sp>
        <p:nvSpPr>
          <p:cNvPr id="372" name="Google Shape;372;p19"/>
          <p:cNvSpPr txBox="1"/>
          <p:nvPr>
            <p:ph idx="1" type="body"/>
          </p:nvPr>
        </p:nvSpPr>
        <p:spPr>
          <a:xfrm>
            <a:off x="5146158" y="2301949"/>
            <a:ext cx="6238687" cy="402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/>
              <a:t>IMAGINE…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Children and youth not just in traditional roles of acolytes and children/youth choir but actively participating in all aspects of our worship life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A community-wide exploration of how the liturgy of All Saints Church has evolved and where we are being called next</a:t>
            </a:r>
            <a:endParaRPr/>
          </a:p>
        </p:txBody>
      </p:sp>
      <p:cxnSp>
        <p:nvCxnSpPr>
          <p:cNvPr id="373" name="Google Shape;373;p19"/>
          <p:cNvCxnSpPr/>
          <p:nvPr/>
        </p:nvCxnSpPr>
        <p:spPr>
          <a:xfrm flipH="1">
            <a:off x="3627455" y="-19394"/>
            <a:ext cx="806149" cy="687739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group of people posing for a photo&#10;&#10;Description automatically generated" id="374" name="Google Shape;374;p19"/>
          <p:cNvPicPr preferRelativeResize="0"/>
          <p:nvPr/>
        </p:nvPicPr>
        <p:blipFill rotWithShape="1">
          <a:blip r:embed="rId3">
            <a:alphaModFix/>
          </a:blip>
          <a:srcRect b="1" l="19841" r="42591" t="0"/>
          <a:stretch/>
        </p:blipFill>
        <p:spPr>
          <a:xfrm>
            <a:off x="0" y="-7444"/>
            <a:ext cx="4966448" cy="6877392"/>
          </a:xfrm>
          <a:custGeom>
            <a:rect b="b" l="l" r="r" t="t"/>
            <a:pathLst>
              <a:path extrusionOk="0" h="6874330" w="4966447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7" name="Google Shape;107;p2"/>
          <p:cNvCxnSpPr/>
          <p:nvPr/>
        </p:nvCxnSpPr>
        <p:spPr>
          <a:xfrm flipH="1" rot="10800000">
            <a:off x="0" y="-17062"/>
            <a:ext cx="2817694" cy="615115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2"/>
          <p:cNvSpPr txBox="1"/>
          <p:nvPr>
            <p:ph type="title"/>
          </p:nvPr>
        </p:nvSpPr>
        <p:spPr>
          <a:xfrm>
            <a:off x="931817" y="542926"/>
            <a:ext cx="5643154" cy="10159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CIRCLES TRANSITION TEAM</a:t>
            </a:r>
            <a:endParaRPr/>
          </a:p>
        </p:txBody>
      </p:sp>
      <p:cxnSp>
        <p:nvCxnSpPr>
          <p:cNvPr id="109" name="Google Shape;109;p2"/>
          <p:cNvCxnSpPr/>
          <p:nvPr/>
        </p:nvCxnSpPr>
        <p:spPr>
          <a:xfrm flipH="1" rot="10800000">
            <a:off x="0" y="1"/>
            <a:ext cx="998071" cy="4489477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2"/>
          <p:cNvCxnSpPr/>
          <p:nvPr/>
        </p:nvCxnSpPr>
        <p:spPr>
          <a:xfrm>
            <a:off x="0" y="6170247"/>
            <a:ext cx="6365240" cy="68775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" name="Google Shape;111;p2"/>
          <p:cNvCxnSpPr/>
          <p:nvPr/>
        </p:nvCxnSpPr>
        <p:spPr>
          <a:xfrm rot="10800000">
            <a:off x="0" y="5654040"/>
            <a:ext cx="3318387" cy="1217223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" name="Google Shape;112;p2"/>
          <p:cNvSpPr txBox="1"/>
          <p:nvPr>
            <p:ph idx="1" type="body"/>
          </p:nvPr>
        </p:nvSpPr>
        <p:spPr>
          <a:xfrm>
            <a:off x="998071" y="1575896"/>
            <a:ext cx="5341855" cy="430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"/>
              <a:buNone/>
            </a:pPr>
            <a:r>
              <a:rPr lang="en-US" sz="1850"/>
              <a:t>     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80"/>
              <a:buNone/>
            </a:pPr>
            <a:r>
              <a:rPr b="1" lang="en-US" sz="1850"/>
              <a:t>Sally Howard, Mike Kinman, Art McDermott, Walter Little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80"/>
              <a:buChar char="•"/>
            </a:pPr>
            <a:r>
              <a:rPr lang="en-US" sz="1850"/>
              <a:t>Tasked with determining the logistics of transitioning to the ”circles” model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80"/>
              <a:buChar char="•"/>
            </a:pPr>
            <a:r>
              <a:rPr lang="en-US" sz="1850"/>
              <a:t>Mike brings the organization and theological vision and experience working with this approach at Thistle Farms and other orgs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28"/>
              <a:buChar char="•"/>
            </a:pPr>
            <a:r>
              <a:rPr lang="en-US" sz="2035"/>
              <a:t>Sally brings knowledge/experience in creating healthy systems, and theological perspective grounded in contemporary human development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28"/>
              <a:buChar char="•"/>
            </a:pPr>
            <a:r>
              <a:rPr lang="en-US" sz="2035"/>
              <a:t>Art has experience implementing similar structures in the not-for-profit sector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28"/>
              <a:buChar char="•"/>
            </a:pPr>
            <a:r>
              <a:rPr lang="en-US" sz="2035"/>
              <a:t>Walter has experience with various approaches/attempts to move to this model in the for-profit sector</a:t>
            </a:r>
            <a:endParaRPr/>
          </a:p>
          <a:p>
            <a:pPr indent="-162814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36"/>
              <a:buNone/>
            </a:pPr>
            <a:r>
              <a:t/>
            </a:r>
            <a:endParaRPr sz="1295"/>
          </a:p>
          <a:p>
            <a:pPr indent="-162814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36"/>
              <a:buNone/>
            </a:pPr>
            <a:r>
              <a:t/>
            </a:r>
            <a:endParaRPr sz="1295"/>
          </a:p>
        </p:txBody>
      </p:sp>
      <p:pic>
        <p:nvPicPr>
          <p:cNvPr descr="A person smiling for the camera&#10;&#10;Description automatically generated" id="113" name="Google Shape;1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2681" y="563988"/>
            <a:ext cx="1955901" cy="2725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" id="114" name="Google Shape;1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8722" y="563988"/>
            <a:ext cx="2085385" cy="272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7481" y="3568018"/>
            <a:ext cx="21463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24614" y="3561668"/>
            <a:ext cx="2133600" cy="2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82" name="Google Shape;382;p20"/>
          <p:cNvCxnSpPr/>
          <p:nvPr/>
        </p:nvCxnSpPr>
        <p:spPr>
          <a:xfrm flipH="1">
            <a:off x="0" y="0"/>
            <a:ext cx="3119718" cy="68580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p20"/>
          <p:cNvCxnSpPr/>
          <p:nvPr/>
        </p:nvCxnSpPr>
        <p:spPr>
          <a:xfrm flipH="1">
            <a:off x="478117" y="0"/>
            <a:ext cx="340591" cy="2009553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p20"/>
          <p:cNvCxnSpPr/>
          <p:nvPr/>
        </p:nvCxnSpPr>
        <p:spPr>
          <a:xfrm rot="10800000">
            <a:off x="0" y="1299548"/>
            <a:ext cx="1769035" cy="69557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20"/>
          <p:cNvCxnSpPr/>
          <p:nvPr/>
        </p:nvCxnSpPr>
        <p:spPr>
          <a:xfrm flipH="1">
            <a:off x="7331150" y="1171094"/>
            <a:ext cx="4860850" cy="824023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20"/>
          <p:cNvCxnSpPr/>
          <p:nvPr/>
        </p:nvCxnSpPr>
        <p:spPr>
          <a:xfrm rot="10800000">
            <a:off x="8968704" y="0"/>
            <a:ext cx="2147217" cy="1995117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7" name="Google Shape;387;p20"/>
          <p:cNvSpPr txBox="1"/>
          <p:nvPr>
            <p:ph type="title"/>
          </p:nvPr>
        </p:nvSpPr>
        <p:spPr>
          <a:xfrm>
            <a:off x="1129553" y="497395"/>
            <a:ext cx="10064376" cy="122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A LEARNING JOURNEY</a:t>
            </a:r>
            <a:endParaRPr/>
          </a:p>
        </p:txBody>
      </p:sp>
      <p:cxnSp>
        <p:nvCxnSpPr>
          <p:cNvPr id="388" name="Google Shape;388;p20"/>
          <p:cNvCxnSpPr/>
          <p:nvPr/>
        </p:nvCxnSpPr>
        <p:spPr>
          <a:xfrm flipH="1">
            <a:off x="11594353" y="-14436"/>
            <a:ext cx="239059" cy="2009553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89" name="Google Shape;389;p20"/>
          <p:cNvGrpSpPr/>
          <p:nvPr/>
        </p:nvGrpSpPr>
        <p:grpSpPr>
          <a:xfrm>
            <a:off x="818708" y="3188687"/>
            <a:ext cx="10712301" cy="2231171"/>
            <a:chOff x="0" y="635987"/>
            <a:chExt cx="10712301" cy="2231171"/>
          </a:xfrm>
        </p:grpSpPr>
        <p:sp>
          <p:nvSpPr>
            <p:cNvPr id="390" name="Google Shape;390;p20"/>
            <p:cNvSpPr/>
            <p:nvPr/>
          </p:nvSpPr>
          <p:spPr>
            <a:xfrm>
              <a:off x="0" y="635987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334759" y="954008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BF998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0"/>
            <p:cNvSpPr txBox="1"/>
            <p:nvPr/>
          </p:nvSpPr>
          <p:spPr>
            <a:xfrm>
              <a:off x="390793" y="1010042"/>
              <a:ext cx="2900766" cy="1801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Open Sans Light"/>
                <a:buNone/>
              </a:pPr>
              <a:r>
                <a:rPr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Successful organizations in the 21</a:t>
              </a:r>
              <a:r>
                <a:rPr baseline="30000"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st</a:t>
              </a:r>
              <a:r>
                <a:rPr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century need to be nimble and agile</a:t>
              </a: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3682353" y="635987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4017113" y="954008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BF998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0"/>
            <p:cNvSpPr txBox="1"/>
            <p:nvPr/>
          </p:nvSpPr>
          <p:spPr>
            <a:xfrm>
              <a:off x="4073147" y="1010042"/>
              <a:ext cx="2900766" cy="1801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Open Sans Light"/>
                <a:buNone/>
              </a:pPr>
              <a:r>
                <a:rPr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We will continuously learn together about how to achieve the best, most creative and collaborative working conditions</a:t>
              </a: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7364707" y="635987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7699467" y="954008"/>
              <a:ext cx="3012834" cy="191315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BF998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0"/>
            <p:cNvSpPr txBox="1"/>
            <p:nvPr/>
          </p:nvSpPr>
          <p:spPr>
            <a:xfrm>
              <a:off x="7755501" y="1010042"/>
              <a:ext cx="2900766" cy="1801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Open Sans Light"/>
                <a:buNone/>
              </a:pPr>
              <a:r>
                <a:rPr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What is presented here is an </a:t>
              </a:r>
              <a:r>
                <a:rPr b="1" lang="en-US" sz="2200" u="sng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initial</a:t>
              </a:r>
              <a:r>
                <a:rPr i="1"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</a:t>
              </a:r>
              <a:r>
                <a:rPr lang="en-US" sz="2200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structure and we will be adapting it together as we learn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5" name="Google Shape;405;p21"/>
          <p:cNvSpPr/>
          <p:nvPr/>
        </p:nvSpPr>
        <p:spPr>
          <a:xfrm>
            <a:off x="3331323" y="-5553"/>
            <a:ext cx="8860678" cy="6873308"/>
          </a:xfrm>
          <a:custGeom>
            <a:rect b="b" l="l" r="r" t="t"/>
            <a:pathLst>
              <a:path extrusionOk="0" h="6873306" w="5714581">
                <a:moveTo>
                  <a:pt x="1038605" y="0"/>
                </a:moveTo>
                <a:lnTo>
                  <a:pt x="5714581" y="11953"/>
                </a:lnTo>
                <a:lnTo>
                  <a:pt x="5714581" y="6869951"/>
                </a:lnTo>
                <a:lnTo>
                  <a:pt x="0" y="6873306"/>
                </a:lnTo>
                <a:lnTo>
                  <a:pt x="103860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6" name="Google Shape;406;p21"/>
          <p:cNvSpPr txBox="1"/>
          <p:nvPr>
            <p:ph type="title"/>
          </p:nvPr>
        </p:nvSpPr>
        <p:spPr>
          <a:xfrm>
            <a:off x="680484" y="675167"/>
            <a:ext cx="3971261" cy="4064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WHAT ARE THE BENEFITS?</a:t>
            </a:r>
            <a:endParaRPr/>
          </a:p>
        </p:txBody>
      </p:sp>
      <p:sp>
        <p:nvSpPr>
          <p:cNvPr id="407" name="Google Shape;407;p21"/>
          <p:cNvSpPr txBox="1"/>
          <p:nvPr>
            <p:ph idx="1" type="body"/>
          </p:nvPr>
        </p:nvSpPr>
        <p:spPr>
          <a:xfrm>
            <a:off x="4651745" y="1001486"/>
            <a:ext cx="6813686" cy="5607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Staff is closer to goal-setting and decision making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Parishioners are more integrated into the organizational structure and decision-making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Faster program development and implementation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More efficient organization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 sz="2400"/>
              <a:t>Increased staff empowerment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 sz="2400"/>
              <a:t>Elimination of “silos”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 sz="2400"/>
              <a:t>More decisions made without rector/vestry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Improved employee morale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More responsive to needs of the congregation and opportunities for mission</a:t>
            </a:r>
            <a:endParaRPr/>
          </a:p>
          <a:p>
            <a:pPr indent="-10667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cxnSp>
        <p:nvCxnSpPr>
          <p:cNvPr id="408" name="Google Shape;408;p21"/>
          <p:cNvCxnSpPr/>
          <p:nvPr/>
        </p:nvCxnSpPr>
        <p:spPr>
          <a:xfrm rot="10800000">
            <a:off x="1" y="4894729"/>
            <a:ext cx="4206239" cy="1967878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9" name="Google Shape;409;p21"/>
          <p:cNvCxnSpPr/>
          <p:nvPr/>
        </p:nvCxnSpPr>
        <p:spPr>
          <a:xfrm>
            <a:off x="4391373" y="0"/>
            <a:ext cx="463526" cy="691388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6" name="Google Shape;416;p22"/>
          <p:cNvSpPr txBox="1"/>
          <p:nvPr>
            <p:ph type="title"/>
          </p:nvPr>
        </p:nvSpPr>
        <p:spPr>
          <a:xfrm>
            <a:off x="5146159" y="685800"/>
            <a:ext cx="6238688" cy="1382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WHO’S IN WHICH CIRCLE?</a:t>
            </a:r>
            <a:endParaRPr/>
          </a:p>
        </p:txBody>
      </p:sp>
      <p:pic>
        <p:nvPicPr>
          <p:cNvPr descr="A group of people posing for the camera&#10;&#10;Description automatically generated" id="417" name="Google Shape;417;p22"/>
          <p:cNvPicPr preferRelativeResize="0"/>
          <p:nvPr/>
        </p:nvPicPr>
        <p:blipFill rotWithShape="1">
          <a:blip r:embed="rId3">
            <a:alphaModFix/>
          </a:blip>
          <a:srcRect b="1" l="0" r="16959" t="0"/>
          <a:stretch/>
        </p:blipFill>
        <p:spPr>
          <a:xfrm>
            <a:off x="0" y="3062"/>
            <a:ext cx="4966427" cy="6874330"/>
          </a:xfrm>
          <a:custGeom>
            <a:rect b="b" l="l" r="r" t="t"/>
            <a:pathLst>
              <a:path extrusionOk="0" h="6874330" w="4966447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18" name="Google Shape;418;p22"/>
          <p:cNvSpPr txBox="1"/>
          <p:nvPr>
            <p:ph idx="1" type="body"/>
          </p:nvPr>
        </p:nvSpPr>
        <p:spPr>
          <a:xfrm>
            <a:off x="5146158" y="2301949"/>
            <a:ext cx="6238687" cy="402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Staff is going through the process of envisioning and determining the membership of the circles, based on individual interests and organizational need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</a:pPr>
            <a:r>
              <a:rPr lang="en-US" sz="2800"/>
              <a:t>Many staff members will be in more than one circle – some may be in all circles</a:t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cxnSp>
        <p:nvCxnSpPr>
          <p:cNvPr id="419" name="Google Shape;419;p22"/>
          <p:cNvCxnSpPr/>
          <p:nvPr/>
        </p:nvCxnSpPr>
        <p:spPr>
          <a:xfrm flipH="1">
            <a:off x="3627455" y="-19394"/>
            <a:ext cx="806149" cy="687739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6" name="Google Shape;426;p23"/>
          <p:cNvSpPr txBox="1"/>
          <p:nvPr>
            <p:ph type="title"/>
          </p:nvPr>
        </p:nvSpPr>
        <p:spPr>
          <a:xfrm>
            <a:off x="5146159" y="685800"/>
            <a:ext cx="6238688" cy="1382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WHY DO WE THINK THIS WILL WORK?</a:t>
            </a:r>
            <a:endParaRPr/>
          </a:p>
        </p:txBody>
      </p:sp>
      <p:pic>
        <p:nvPicPr>
          <p:cNvPr id="427" name="Google Shape;427;p23"/>
          <p:cNvPicPr preferRelativeResize="0"/>
          <p:nvPr/>
        </p:nvPicPr>
        <p:blipFill rotWithShape="1">
          <a:blip r:embed="rId3">
            <a:alphaModFix/>
          </a:blip>
          <a:srcRect b="-2" l="49914" r="5654" t="0"/>
          <a:stretch/>
        </p:blipFill>
        <p:spPr>
          <a:xfrm>
            <a:off x="20" y="-7444"/>
            <a:ext cx="4966427" cy="6874330"/>
          </a:xfrm>
          <a:custGeom>
            <a:rect b="b" l="l" r="r" t="t"/>
            <a:pathLst>
              <a:path extrusionOk="0" h="6874330" w="4966447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28" name="Google Shape;428;p23"/>
          <p:cNvSpPr txBox="1"/>
          <p:nvPr>
            <p:ph idx="1" type="body"/>
          </p:nvPr>
        </p:nvSpPr>
        <p:spPr>
          <a:xfrm>
            <a:off x="5146158" y="2301949"/>
            <a:ext cx="6238687" cy="402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There is a growing body of academic research and bottom-line business results that supports these emergent models from psychological, developmental, organizational, and business perspectives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Other organizations are using similar models</a:t>
            </a:r>
            <a:endParaRPr/>
          </a:p>
        </p:txBody>
      </p:sp>
      <p:cxnSp>
        <p:nvCxnSpPr>
          <p:cNvPr id="429" name="Google Shape;429;p23"/>
          <p:cNvCxnSpPr/>
          <p:nvPr/>
        </p:nvCxnSpPr>
        <p:spPr>
          <a:xfrm flipH="1">
            <a:off x="3627455" y="-19394"/>
            <a:ext cx="806149" cy="687739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6" name="Google Shape;436;p24"/>
          <p:cNvSpPr txBox="1"/>
          <p:nvPr>
            <p:ph type="title"/>
          </p:nvPr>
        </p:nvSpPr>
        <p:spPr>
          <a:xfrm>
            <a:off x="5146159" y="685800"/>
            <a:ext cx="6238688" cy="1382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SOME FINAL THOUGHTS</a:t>
            </a:r>
            <a:endParaRPr/>
          </a:p>
        </p:txBody>
      </p:sp>
      <p:sp>
        <p:nvSpPr>
          <p:cNvPr id="437" name="Google Shape;437;p24"/>
          <p:cNvSpPr txBox="1"/>
          <p:nvPr>
            <p:ph idx="1" type="body"/>
          </p:nvPr>
        </p:nvSpPr>
        <p:spPr>
          <a:xfrm>
            <a:off x="4966447" y="2075477"/>
            <a:ext cx="6849421" cy="4208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The work of the next 12-18 months will be building a bridge to a much more dynamic All Saints that will carry us through the 21</a:t>
            </a:r>
            <a:r>
              <a:rPr baseline="30000" lang="en-US"/>
              <a:t>st</a:t>
            </a:r>
            <a:r>
              <a:rPr lang="en-US"/>
              <a:t> century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The world around us is changing at an ever-increasing pace, and 2020 has only underscored the need for organizations, including All Saints, to be </a:t>
            </a:r>
            <a:r>
              <a:rPr b="1" lang="en-US"/>
              <a:t>adaptive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We believe this model will enable All Saints to be an even greater force for good</a:t>
            </a:r>
            <a:endParaRPr/>
          </a:p>
          <a:p>
            <a:pPr indent="-10667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b="1" lang="en-US" u="sng"/>
              <a:t>Please join us on this mission by investing in this transformation with a 2021 pledge</a:t>
            </a:r>
            <a:endParaRPr/>
          </a:p>
        </p:txBody>
      </p:sp>
      <p:cxnSp>
        <p:nvCxnSpPr>
          <p:cNvPr id="438" name="Google Shape;438;p24"/>
          <p:cNvCxnSpPr/>
          <p:nvPr/>
        </p:nvCxnSpPr>
        <p:spPr>
          <a:xfrm flipH="1">
            <a:off x="3627455" y="-19394"/>
            <a:ext cx="806149" cy="687739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ouple of people posing for the camera&#10;&#10;Description automatically generated" id="439" name="Google Shape;439;p24"/>
          <p:cNvPicPr preferRelativeResize="0"/>
          <p:nvPr/>
        </p:nvPicPr>
        <p:blipFill rotWithShape="1">
          <a:blip r:embed="rId3">
            <a:alphaModFix/>
          </a:blip>
          <a:srcRect b="-1" l="21639" r="31940" t="0"/>
          <a:stretch/>
        </p:blipFill>
        <p:spPr>
          <a:xfrm>
            <a:off x="20" y="-7444"/>
            <a:ext cx="4966427" cy="6874330"/>
          </a:xfrm>
          <a:custGeom>
            <a:rect b="b" l="l" r="r" t="t"/>
            <a:pathLst>
              <a:path extrusionOk="0" h="6874330" w="4966447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5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</a:pPr>
            <a:r>
              <a:rPr i="0" lang="en-US" sz="3600">
                <a:latin typeface="Helvetica Neue"/>
                <a:ea typeface="Helvetica Neue"/>
                <a:cs typeface="Helvetica Neue"/>
                <a:sym typeface="Helvetica Neue"/>
              </a:rPr>
              <a:t>Q &amp; A</a:t>
            </a:r>
            <a:endParaRPr/>
          </a:p>
        </p:txBody>
      </p:sp>
      <p:pic>
        <p:nvPicPr>
          <p:cNvPr id="445" name="Google Shape;44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000" y="1778000"/>
            <a:ext cx="8636000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>
            <p:ph type="title"/>
          </p:nvPr>
        </p:nvSpPr>
        <p:spPr>
          <a:xfrm>
            <a:off x="1036320" y="533401"/>
            <a:ext cx="1001268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TRADITIONAL ORGANIZATIONAL STRUCTURE</a:t>
            </a:r>
            <a:endParaRPr/>
          </a:p>
        </p:txBody>
      </p:sp>
      <p:sp>
        <p:nvSpPr>
          <p:cNvPr id="123" name="Google Shape;123;p3"/>
          <p:cNvSpPr txBox="1"/>
          <p:nvPr>
            <p:ph idx="1" type="body"/>
          </p:nvPr>
        </p:nvSpPr>
        <p:spPr>
          <a:xfrm>
            <a:off x="1143000" y="1835383"/>
            <a:ext cx="9906000" cy="460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Top-Down, Hierarchical, Chain-of-Command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>
            <a:off x="1381568" y="2471528"/>
            <a:ext cx="8539862" cy="3665206"/>
            <a:chOff x="238568" y="1597"/>
            <a:chExt cx="8539862" cy="3665206"/>
          </a:xfrm>
        </p:grpSpPr>
        <p:sp>
          <p:nvSpPr>
            <p:cNvPr id="125" name="Google Shape;125;p3"/>
            <p:cNvSpPr/>
            <p:nvPr/>
          </p:nvSpPr>
          <p:spPr>
            <a:xfrm>
              <a:off x="3903283" y="336625"/>
              <a:ext cx="91440" cy="308225"/>
            </a:xfrm>
            <a:custGeom>
              <a:rect b="b" l="l" r="r" t="t"/>
              <a:pathLst>
                <a:path extrusionOk="0" h="120000" w="120000">
                  <a:moveTo>
                    <a:pt x="152329" y="0"/>
                  </a:moveTo>
                  <a:lnTo>
                    <a:pt x="152329" y="120000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6" name="Google Shape;126;p3"/>
            <p:cNvSpPr/>
            <p:nvPr/>
          </p:nvSpPr>
          <p:spPr>
            <a:xfrm>
              <a:off x="8007867" y="1763845"/>
              <a:ext cx="100508" cy="308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7" name="Google Shape;127;p3"/>
            <p:cNvSpPr/>
            <p:nvPr/>
          </p:nvSpPr>
          <p:spPr>
            <a:xfrm>
              <a:off x="7465122" y="1288105"/>
              <a:ext cx="810767" cy="14071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8" name="Google Shape;128;p3"/>
            <p:cNvSpPr/>
            <p:nvPr/>
          </p:nvSpPr>
          <p:spPr>
            <a:xfrm>
              <a:off x="7197099" y="1763845"/>
              <a:ext cx="100508" cy="308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9" name="Google Shape;129;p3"/>
            <p:cNvSpPr/>
            <p:nvPr/>
          </p:nvSpPr>
          <p:spPr>
            <a:xfrm>
              <a:off x="7419402" y="1288105"/>
              <a:ext cx="91440" cy="14071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0" name="Google Shape;130;p3"/>
            <p:cNvSpPr/>
            <p:nvPr/>
          </p:nvSpPr>
          <p:spPr>
            <a:xfrm>
              <a:off x="6654354" y="1288105"/>
              <a:ext cx="810767" cy="14071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1" name="Google Shape;131;p3"/>
            <p:cNvSpPr/>
            <p:nvPr/>
          </p:nvSpPr>
          <p:spPr>
            <a:xfrm>
              <a:off x="4019359" y="336625"/>
              <a:ext cx="3445762" cy="61645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06304"/>
                  </a:lnTo>
                  <a:lnTo>
                    <a:pt x="120000" y="106304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2" name="Google Shape;132;p3"/>
            <p:cNvSpPr/>
            <p:nvPr/>
          </p:nvSpPr>
          <p:spPr>
            <a:xfrm>
              <a:off x="5575564" y="1763845"/>
              <a:ext cx="100508" cy="17354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3" name="Google Shape;133;p3"/>
            <p:cNvSpPr/>
            <p:nvPr/>
          </p:nvSpPr>
          <p:spPr>
            <a:xfrm>
              <a:off x="5575564" y="1763845"/>
              <a:ext cx="100508" cy="125970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4" name="Google Shape;134;p3"/>
            <p:cNvSpPr/>
            <p:nvPr/>
          </p:nvSpPr>
          <p:spPr>
            <a:xfrm>
              <a:off x="5575564" y="1763845"/>
              <a:ext cx="100508" cy="7839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5" name="Google Shape;135;p3"/>
            <p:cNvSpPr/>
            <p:nvPr/>
          </p:nvSpPr>
          <p:spPr>
            <a:xfrm>
              <a:off x="5575564" y="1763845"/>
              <a:ext cx="100508" cy="308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6" name="Google Shape;136;p3"/>
            <p:cNvSpPr/>
            <p:nvPr/>
          </p:nvSpPr>
          <p:spPr>
            <a:xfrm>
              <a:off x="5438202" y="1288105"/>
              <a:ext cx="405383" cy="14071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7" name="Google Shape;137;p3"/>
            <p:cNvSpPr/>
            <p:nvPr/>
          </p:nvSpPr>
          <p:spPr>
            <a:xfrm>
              <a:off x="5032818" y="1288105"/>
              <a:ext cx="405383" cy="14071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8" name="Google Shape;138;p3"/>
            <p:cNvSpPr/>
            <p:nvPr/>
          </p:nvSpPr>
          <p:spPr>
            <a:xfrm>
              <a:off x="4019359" y="336625"/>
              <a:ext cx="1418843" cy="61645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06304"/>
                  </a:lnTo>
                  <a:lnTo>
                    <a:pt x="120000" y="106304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9" name="Google Shape;139;p3"/>
            <p:cNvSpPr/>
            <p:nvPr/>
          </p:nvSpPr>
          <p:spPr>
            <a:xfrm>
              <a:off x="4019359" y="336625"/>
              <a:ext cx="608075" cy="61645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06304"/>
                  </a:lnTo>
                  <a:lnTo>
                    <a:pt x="120000" y="106304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0" name="Google Shape;140;p3"/>
            <p:cNvSpPr/>
            <p:nvPr/>
          </p:nvSpPr>
          <p:spPr>
            <a:xfrm>
              <a:off x="3548644" y="1288105"/>
              <a:ext cx="100508" cy="7839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1" name="Google Shape;141;p3"/>
            <p:cNvSpPr/>
            <p:nvPr/>
          </p:nvSpPr>
          <p:spPr>
            <a:xfrm>
              <a:off x="3548644" y="1288105"/>
              <a:ext cx="100508" cy="308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2" name="Google Shape;142;p3"/>
            <p:cNvSpPr/>
            <p:nvPr/>
          </p:nvSpPr>
          <p:spPr>
            <a:xfrm>
              <a:off x="3816667" y="336625"/>
              <a:ext cx="202691" cy="61645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3" name="Google Shape;143;p3"/>
            <p:cNvSpPr/>
            <p:nvPr/>
          </p:nvSpPr>
          <p:spPr>
            <a:xfrm>
              <a:off x="3005899" y="336625"/>
              <a:ext cx="1013459" cy="61645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4" name="Google Shape;144;p3"/>
            <p:cNvSpPr/>
            <p:nvPr/>
          </p:nvSpPr>
          <p:spPr>
            <a:xfrm>
              <a:off x="2195131" y="336625"/>
              <a:ext cx="1824227" cy="61645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5" name="Google Shape;145;p3"/>
            <p:cNvSpPr/>
            <p:nvPr/>
          </p:nvSpPr>
          <p:spPr>
            <a:xfrm>
              <a:off x="1384363" y="336625"/>
              <a:ext cx="2634995" cy="61645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6" name="Google Shape;146;p3"/>
            <p:cNvSpPr/>
            <p:nvPr/>
          </p:nvSpPr>
          <p:spPr>
            <a:xfrm>
              <a:off x="305573" y="1288105"/>
              <a:ext cx="100508" cy="308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AD8A7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7" name="Google Shape;147;p3"/>
            <p:cNvSpPr/>
            <p:nvPr/>
          </p:nvSpPr>
          <p:spPr>
            <a:xfrm>
              <a:off x="573596" y="336625"/>
              <a:ext cx="3445762" cy="61645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8796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8" name="Google Shape;148;p3"/>
            <p:cNvSpPr/>
            <p:nvPr/>
          </p:nvSpPr>
          <p:spPr>
            <a:xfrm>
              <a:off x="3684331" y="159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3684331" y="159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Rector</a:t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38568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 txBox="1"/>
            <p:nvPr/>
          </p:nvSpPr>
          <p:spPr>
            <a:xfrm>
              <a:off x="238568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Assoc. Rector Pastoral Care</a:t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406082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406082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Admin Asst</a:t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049335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 txBox="1"/>
            <p:nvPr/>
          </p:nvSpPr>
          <p:spPr>
            <a:xfrm>
              <a:off x="1049335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Sr Assoc P&amp;J</a:t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60103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 txBox="1"/>
            <p:nvPr/>
          </p:nvSpPr>
          <p:spPr>
            <a:xfrm>
              <a:off x="1860103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Communication</a:t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670871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 txBox="1"/>
            <p:nvPr/>
          </p:nvSpPr>
          <p:spPr>
            <a:xfrm>
              <a:off x="2670871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Liturgy</a:t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481639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 txBox="1"/>
            <p:nvPr/>
          </p:nvSpPr>
          <p:spPr>
            <a:xfrm>
              <a:off x="3481639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Music</a:t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649153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 txBox="1"/>
            <p:nvPr/>
          </p:nvSpPr>
          <p:spPr>
            <a:xfrm>
              <a:off x="3649153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Assoc Organist</a:t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649153" y="190455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 txBox="1"/>
            <p:nvPr/>
          </p:nvSpPr>
          <p:spPr>
            <a:xfrm>
              <a:off x="3649153" y="190455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Admin Asst</a:t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4292406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 txBox="1"/>
            <p:nvPr/>
          </p:nvSpPr>
          <p:spPr>
            <a:xfrm>
              <a:off x="4292406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Giving</a:t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103174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 txBox="1"/>
            <p:nvPr/>
          </p:nvSpPr>
          <p:spPr>
            <a:xfrm>
              <a:off x="5103174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Assoc. Rector Cong. Devel</a:t>
              </a:r>
              <a:endParaRPr b="0" i="0" sz="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4697790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 txBox="1"/>
            <p:nvPr/>
          </p:nvSpPr>
          <p:spPr>
            <a:xfrm>
              <a:off x="4697790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Admin Asst</a:t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508558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 txBox="1"/>
            <p:nvPr/>
          </p:nvSpPr>
          <p:spPr>
            <a:xfrm>
              <a:off x="5508558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Sr Assoc CYF</a:t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676072" y="190455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 txBox="1"/>
            <p:nvPr/>
          </p:nvSpPr>
          <p:spPr>
            <a:xfrm>
              <a:off x="5676072" y="190455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Child Minister</a:t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5676072" y="238029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 txBox="1"/>
            <p:nvPr/>
          </p:nvSpPr>
          <p:spPr>
            <a:xfrm>
              <a:off x="5676072" y="238029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Admin Asst</a:t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5676072" y="285603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"/>
            <p:cNvSpPr txBox="1"/>
            <p:nvPr/>
          </p:nvSpPr>
          <p:spPr>
            <a:xfrm>
              <a:off x="5676072" y="285603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Assoc Youth Minister</a:t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676072" y="333177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5676072" y="333177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Child/Youth Music</a:t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130094" y="95307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 txBox="1"/>
            <p:nvPr/>
          </p:nvSpPr>
          <p:spPr>
            <a:xfrm>
              <a:off x="7130094" y="95307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Parish Administrator</a:t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319326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6319326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IT</a:t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130094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 txBox="1"/>
            <p:nvPr/>
          </p:nvSpPr>
          <p:spPr>
            <a:xfrm>
              <a:off x="7130094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Dir B&amp;G</a:t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297608" y="190455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 txBox="1"/>
            <p:nvPr/>
          </p:nvSpPr>
          <p:spPr>
            <a:xfrm>
              <a:off x="7297608" y="190455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Custodian</a:t>
              </a: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940861" y="142881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"/>
            <p:cNvSpPr txBox="1"/>
            <p:nvPr/>
          </p:nvSpPr>
          <p:spPr>
            <a:xfrm>
              <a:off x="7940861" y="142881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Comptroller</a:t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8108375" y="1904556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 txBox="1"/>
            <p:nvPr/>
          </p:nvSpPr>
          <p:spPr>
            <a:xfrm>
              <a:off x="8108375" y="1904556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Accountant</a:t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3278947" y="477337"/>
              <a:ext cx="670055" cy="335027"/>
            </a:xfrm>
            <a:prstGeom prst="rect">
              <a:avLst/>
            </a:prstGeom>
            <a:solidFill>
              <a:srgbClr val="BF998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 txBox="1"/>
            <p:nvPr/>
          </p:nvSpPr>
          <p:spPr>
            <a:xfrm>
              <a:off x="3278947" y="477337"/>
              <a:ext cx="670055" cy="335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00" lIns="5700" spcFirstLastPara="1" rIns="5700" wrap="square" tIns="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Open Sans Light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Exec Asst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02" name="Google Shape;202;p4"/>
          <p:cNvCxnSpPr/>
          <p:nvPr/>
        </p:nvCxnSpPr>
        <p:spPr>
          <a:xfrm flipH="1" rot="10800000">
            <a:off x="0" y="0"/>
            <a:ext cx="4995894" cy="674040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3" name="Google Shape;203;p4"/>
          <p:cNvSpPr txBox="1"/>
          <p:nvPr>
            <p:ph type="title"/>
          </p:nvPr>
        </p:nvSpPr>
        <p:spPr>
          <a:xfrm>
            <a:off x="1143000" y="523874"/>
            <a:ext cx="7199671" cy="1698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THIS MODEL IS EVOLVING IN THE 21</a:t>
            </a:r>
            <a:r>
              <a:rPr baseline="30000" i="0" lang="en-US" sz="3200">
                <a:latin typeface="Helvetica Neue"/>
                <a:ea typeface="Helvetica Neue"/>
                <a:cs typeface="Helvetica Neue"/>
                <a:sym typeface="Helvetica Neue"/>
              </a:rPr>
              <a:t>ST</a:t>
            </a: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 CENTURY…</a:t>
            </a:r>
            <a:endParaRPr/>
          </a:p>
        </p:txBody>
      </p:sp>
      <p:cxnSp>
        <p:nvCxnSpPr>
          <p:cNvPr id="204" name="Google Shape;204;p4"/>
          <p:cNvCxnSpPr/>
          <p:nvPr/>
        </p:nvCxnSpPr>
        <p:spPr>
          <a:xfrm flipH="1">
            <a:off x="0" y="0"/>
            <a:ext cx="1011290" cy="528656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con&#10;&#10;Description automatically generated" id="205" name="Google Shape;2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5855" y="3784184"/>
            <a:ext cx="1097935" cy="128039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"/>
          <p:cNvSpPr txBox="1"/>
          <p:nvPr>
            <p:ph idx="1" type="body"/>
          </p:nvPr>
        </p:nvSpPr>
        <p:spPr>
          <a:xfrm>
            <a:off x="1143000" y="2245877"/>
            <a:ext cx="7199671" cy="40784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Some corporations and nonprofits have invested in other organizational models to increase organizational effectiveness and competitive advantage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Common features: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They are flatter – prioritize support, not power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Overlapping teams or circles of employees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Collaborative focus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Shared authority, decision-making power closer to the people doing the 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Cross-functional teams/pods/circles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/>
              <a:t>Hierarchies are dynamic and change as work changes</a:t>
            </a:r>
            <a:endParaRPr/>
          </a:p>
          <a:p>
            <a:pPr indent="-1270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/>
          </a:p>
          <a:p>
            <a:pPr indent="-10667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pic>
        <p:nvPicPr>
          <p:cNvPr descr="Logo, icon, company name&#10;&#10;Description automatically generated" id="207" name="Google Shape;20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4629" y="674040"/>
            <a:ext cx="1280391" cy="1280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208" name="Google Shape;20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71052" y="5143993"/>
            <a:ext cx="2587548" cy="1080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4"/>
          <p:cNvCxnSpPr/>
          <p:nvPr/>
        </p:nvCxnSpPr>
        <p:spPr>
          <a:xfrm rot="10800000">
            <a:off x="0" y="6127975"/>
            <a:ext cx="6534024" cy="730025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0" name="Google Shape;21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59644" y="3044107"/>
            <a:ext cx="1610358" cy="66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21823" y="2086519"/>
            <a:ext cx="2286000" cy="8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 txBox="1"/>
          <p:nvPr>
            <p:ph type="title"/>
          </p:nvPr>
        </p:nvSpPr>
        <p:spPr>
          <a:xfrm>
            <a:off x="795963" y="453549"/>
            <a:ext cx="7492661" cy="1025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A THEOLOGICAL BASIS </a:t>
            </a:r>
            <a:endParaRPr/>
          </a:p>
        </p:txBody>
      </p:sp>
      <p:sp>
        <p:nvSpPr>
          <p:cNvPr id="218" name="Google Shape;218;p5"/>
          <p:cNvSpPr txBox="1"/>
          <p:nvPr>
            <p:ph idx="1" type="body"/>
          </p:nvPr>
        </p:nvSpPr>
        <p:spPr>
          <a:xfrm>
            <a:off x="7571872" y="1664159"/>
            <a:ext cx="4281946" cy="392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The revolutionary Jesus loves subversively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Everyone at the table together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Power in Christ not an individual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Values at the center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Circles are Christ’s Open Table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</a:pPr>
            <a:r>
              <a:rPr lang="en-US"/>
              <a:t>Priests lead by gathering, not by dominating</a:t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pic>
        <p:nvPicPr>
          <p:cNvPr id="219" name="Google Shape;2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963" y="1664159"/>
            <a:ext cx="6616349" cy="373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6" name="Google Shape;226;p6"/>
          <p:cNvSpPr/>
          <p:nvPr/>
        </p:nvSpPr>
        <p:spPr>
          <a:xfrm rot="10800000">
            <a:off x="0" y="0"/>
            <a:ext cx="4307196" cy="6857998"/>
          </a:xfrm>
          <a:custGeom>
            <a:rect b="b" l="l" r="r" t="t"/>
            <a:pathLst>
              <a:path extrusionOk="0" h="6857998" w="5839784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7" name="Google Shape;227;p6"/>
          <p:cNvSpPr txBox="1"/>
          <p:nvPr>
            <p:ph type="title"/>
          </p:nvPr>
        </p:nvSpPr>
        <p:spPr>
          <a:xfrm>
            <a:off x="668908" y="657225"/>
            <a:ext cx="2965938" cy="292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THIS MODEL ISN’T COMPLETELY NEW</a:t>
            </a:r>
            <a:endParaRPr/>
          </a:p>
        </p:txBody>
      </p:sp>
      <p:cxnSp>
        <p:nvCxnSpPr>
          <p:cNvPr id="228" name="Google Shape;228;p6"/>
          <p:cNvCxnSpPr/>
          <p:nvPr/>
        </p:nvCxnSpPr>
        <p:spPr>
          <a:xfrm rot="10800000">
            <a:off x="20896" y="4496637"/>
            <a:ext cx="3764149" cy="2361363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6"/>
          <p:cNvCxnSpPr/>
          <p:nvPr/>
        </p:nvCxnSpPr>
        <p:spPr>
          <a:xfrm>
            <a:off x="0" y="1884066"/>
            <a:ext cx="3140110" cy="497393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0" name="Google Shape;230;p6"/>
          <p:cNvGrpSpPr/>
          <p:nvPr/>
        </p:nvGrpSpPr>
        <p:grpSpPr>
          <a:xfrm>
            <a:off x="4788040" y="843099"/>
            <a:ext cx="6735052" cy="5601600"/>
            <a:chOff x="0" y="114595"/>
            <a:chExt cx="6735052" cy="5601600"/>
          </a:xfrm>
        </p:grpSpPr>
        <p:sp>
          <p:nvSpPr>
            <p:cNvPr id="231" name="Google Shape;231;p6"/>
            <p:cNvSpPr/>
            <p:nvPr/>
          </p:nvSpPr>
          <p:spPr>
            <a:xfrm>
              <a:off x="0" y="114595"/>
              <a:ext cx="6735052" cy="1357200"/>
            </a:xfrm>
            <a:prstGeom prst="roundRect">
              <a:avLst>
                <a:gd fmla="val 16667" name="adj"/>
              </a:avLst>
            </a:prstGeom>
            <a:solidFill>
              <a:srgbClr val="B4A27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 txBox="1"/>
            <p:nvPr/>
          </p:nvSpPr>
          <p:spPr>
            <a:xfrm>
              <a:off x="66253" y="180848"/>
              <a:ext cx="6602546" cy="122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ASC has always been collaborative…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…and there has always been a hierarchy with rector at the top and authority distributed based relationship with the rector</a:t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0" y="1529395"/>
              <a:ext cx="6735052" cy="1357200"/>
            </a:xfrm>
            <a:prstGeom prst="roundRect">
              <a:avLst>
                <a:gd fmla="val 16667" name="adj"/>
              </a:avLst>
            </a:prstGeom>
            <a:solidFill>
              <a:srgbClr val="AEA57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 txBox="1"/>
            <p:nvPr/>
          </p:nvSpPr>
          <p:spPr>
            <a:xfrm>
              <a:off x="66253" y="1595648"/>
              <a:ext cx="6602546" cy="122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This was the best thinking of the day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Previous structures embodied this</a:t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0" y="2944195"/>
              <a:ext cx="6735052" cy="1357200"/>
            </a:xfrm>
            <a:prstGeom prst="roundRect">
              <a:avLst>
                <a:gd fmla="val 16667" name="adj"/>
              </a:avLst>
            </a:prstGeom>
            <a:solidFill>
              <a:srgbClr val="AAA87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 txBox="1"/>
            <p:nvPr/>
          </p:nvSpPr>
          <p:spPr>
            <a:xfrm>
              <a:off x="66253" y="3010448"/>
              <a:ext cx="6602546" cy="122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We are learning new, more creative ways – and we have already been trying them out – Liturgy Design, Vestry, Warden’s Planning Task Force</a:t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0" y="4358995"/>
              <a:ext cx="6735052" cy="1357200"/>
            </a:xfrm>
            <a:prstGeom prst="roundRect">
              <a:avLst>
                <a:gd fmla="val 16667" name="adj"/>
              </a:avLst>
            </a:prstGeom>
            <a:solidFill>
              <a:srgbClr val="A1A5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 txBox="1"/>
            <p:nvPr/>
          </p:nvSpPr>
          <p:spPr>
            <a:xfrm>
              <a:off x="66253" y="4425248"/>
              <a:ext cx="6602546" cy="122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 Light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We are putting scaffolding in place to make this the permanent basis of our structure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5" name="Google Shape;245;p7"/>
          <p:cNvSpPr/>
          <p:nvPr/>
        </p:nvSpPr>
        <p:spPr>
          <a:xfrm>
            <a:off x="0" y="-8968"/>
            <a:ext cx="3818316" cy="6900306"/>
          </a:xfrm>
          <a:custGeom>
            <a:rect b="b" l="l" r="r" t="t"/>
            <a:pathLst>
              <a:path extrusionOk="0" h="6863976" w="3818316">
                <a:moveTo>
                  <a:pt x="0" y="0"/>
                </a:moveTo>
                <a:lnTo>
                  <a:pt x="3818316" y="0"/>
                </a:lnTo>
                <a:lnTo>
                  <a:pt x="2252194" y="6853025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6" name="Google Shape;246;p7"/>
          <p:cNvSpPr txBox="1"/>
          <p:nvPr>
            <p:ph type="title"/>
          </p:nvPr>
        </p:nvSpPr>
        <p:spPr>
          <a:xfrm>
            <a:off x="496389" y="714374"/>
            <a:ext cx="2687875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STRUCTURE IS ONLY THE BEGINNING</a:t>
            </a:r>
            <a:endParaRPr/>
          </a:p>
        </p:txBody>
      </p:sp>
      <p:cxnSp>
        <p:nvCxnSpPr>
          <p:cNvPr id="247" name="Google Shape;247;p7"/>
          <p:cNvCxnSpPr/>
          <p:nvPr/>
        </p:nvCxnSpPr>
        <p:spPr>
          <a:xfrm>
            <a:off x="0" y="2759626"/>
            <a:ext cx="3484282" cy="4095382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7"/>
          <p:cNvCxnSpPr/>
          <p:nvPr/>
        </p:nvCxnSpPr>
        <p:spPr>
          <a:xfrm rot="10800000">
            <a:off x="0" y="5259294"/>
            <a:ext cx="4748213" cy="1595714"/>
          </a:xfrm>
          <a:prstGeom prst="straightConnector1">
            <a:avLst/>
          </a:prstGeom>
          <a:noFill/>
          <a:ln cap="flat" cmpd="sng" w="12700">
            <a:solidFill>
              <a:schemeClr val="accen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9" name="Google Shape;249;p7"/>
          <p:cNvGrpSpPr/>
          <p:nvPr/>
        </p:nvGrpSpPr>
        <p:grpSpPr>
          <a:xfrm>
            <a:off x="4106586" y="928626"/>
            <a:ext cx="7424423" cy="4965301"/>
            <a:chOff x="0" y="140161"/>
            <a:chExt cx="7424423" cy="4965301"/>
          </a:xfrm>
        </p:grpSpPr>
        <p:sp>
          <p:nvSpPr>
            <p:cNvPr id="250" name="Google Shape;250;p7"/>
            <p:cNvSpPr/>
            <p:nvPr/>
          </p:nvSpPr>
          <p:spPr>
            <a:xfrm>
              <a:off x="0" y="140161"/>
              <a:ext cx="7424423" cy="1228500"/>
            </a:xfrm>
            <a:prstGeom prst="roundRect">
              <a:avLst>
                <a:gd fmla="val 16667" name="adj"/>
              </a:avLst>
            </a:prstGeom>
            <a:solidFill>
              <a:srgbClr val="B4A27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7"/>
            <p:cNvSpPr txBox="1"/>
            <p:nvPr/>
          </p:nvSpPr>
          <p:spPr>
            <a:xfrm>
              <a:off x="59970" y="200131"/>
              <a:ext cx="7304483" cy="1108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pen Sans Light"/>
                <a:buNone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We are taking on a significant cultural shift Structural change is just one part</a:t>
              </a: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0" y="1423068"/>
              <a:ext cx="7424423" cy="1228500"/>
            </a:xfrm>
            <a:prstGeom prst="roundRect">
              <a:avLst>
                <a:gd fmla="val 16667" name="adj"/>
              </a:avLst>
            </a:prstGeom>
            <a:solidFill>
              <a:srgbClr val="A1A5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7"/>
            <p:cNvSpPr txBox="1"/>
            <p:nvPr/>
          </p:nvSpPr>
          <p:spPr>
            <a:xfrm>
              <a:off x="59970" y="1483038"/>
              <a:ext cx="7304483" cy="1108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pen Sans Light"/>
                <a:buNone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We will work collaboratively to: </a:t>
              </a: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0" y="2683562"/>
              <a:ext cx="7424423" cy="24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7"/>
            <p:cNvSpPr txBox="1"/>
            <p:nvPr/>
          </p:nvSpPr>
          <p:spPr>
            <a:xfrm>
              <a:off x="0" y="2683562"/>
              <a:ext cx="7424423" cy="24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8100" lIns="235725" spcFirstLastPara="1" rIns="21335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Address staff culture issues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Invest in technology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Define process for allocating financial resources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Implement methodology for determining priorities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Foster culture of learning, innovation, creative problem-solving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Open Sans Light"/>
                <a:buChar char="•"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Err on the side of gracefulness and forgiveness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>
            <a:off x="3829722" y="1915557"/>
            <a:ext cx="4237817" cy="4237817"/>
          </a:xfrm>
          <a:prstGeom prst="ellipse">
            <a:avLst/>
          </a:prstGeom>
          <a:solidFill>
            <a:schemeClr val="accent1">
              <a:alpha val="37647"/>
            </a:schemeClr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3634043" y="1623471"/>
            <a:ext cx="4609444" cy="4870258"/>
            <a:chOff x="2491043" y="192704"/>
            <a:chExt cx="4609444" cy="4870258"/>
          </a:xfrm>
        </p:grpSpPr>
        <p:sp>
          <p:nvSpPr>
            <p:cNvPr id="263" name="Google Shape;263;p8"/>
            <p:cNvSpPr/>
            <p:nvPr/>
          </p:nvSpPr>
          <p:spPr>
            <a:xfrm>
              <a:off x="3464399" y="192704"/>
              <a:ext cx="2662732" cy="2662732"/>
            </a:xfrm>
            <a:prstGeom prst="ellipse">
              <a:avLst/>
            </a:prstGeom>
            <a:solidFill>
              <a:srgbClr val="BF998B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8"/>
            <p:cNvSpPr txBox="1"/>
            <p:nvPr/>
          </p:nvSpPr>
          <p:spPr>
            <a:xfrm>
              <a:off x="3771637" y="551148"/>
              <a:ext cx="2048256" cy="844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Light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Liturgy and Worship</a:t>
              </a: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437755" y="1068870"/>
              <a:ext cx="2662732" cy="2662732"/>
            </a:xfrm>
            <a:prstGeom prst="ellipse">
              <a:avLst/>
            </a:prstGeom>
            <a:solidFill>
              <a:srgbClr val="BF998B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8"/>
            <p:cNvSpPr txBox="1"/>
            <p:nvPr/>
          </p:nvSpPr>
          <p:spPr>
            <a:xfrm>
              <a:off x="5871534" y="1376108"/>
              <a:ext cx="1024128" cy="20482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Light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Beloved Community</a:t>
              </a: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3480109" y="2400230"/>
              <a:ext cx="2662732" cy="2662732"/>
            </a:xfrm>
            <a:prstGeom prst="ellipse">
              <a:avLst/>
            </a:prstGeom>
            <a:solidFill>
              <a:srgbClr val="BF998B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8"/>
            <p:cNvSpPr txBox="1"/>
            <p:nvPr/>
          </p:nvSpPr>
          <p:spPr>
            <a:xfrm>
              <a:off x="3787347" y="3859612"/>
              <a:ext cx="2048256" cy="844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Light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Learning and Spiritual Growth Across the Lifespan</a:t>
              </a: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2491043" y="1260400"/>
              <a:ext cx="2662732" cy="2662732"/>
            </a:xfrm>
            <a:prstGeom prst="ellipse">
              <a:avLst/>
            </a:prstGeom>
            <a:solidFill>
              <a:srgbClr val="BF998B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8"/>
            <p:cNvSpPr txBox="1"/>
            <p:nvPr/>
          </p:nvSpPr>
          <p:spPr>
            <a:xfrm>
              <a:off x="2695868" y="1567638"/>
              <a:ext cx="1024128" cy="20482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Light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Progressive Intent Into Action</a:t>
              </a:r>
              <a:endParaRPr/>
            </a:p>
          </p:txBody>
        </p:sp>
      </p:grpSp>
      <p:sp>
        <p:nvSpPr>
          <p:cNvPr id="271" name="Google Shape;271;p8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</a:t>
            </a:r>
            <a:endParaRPr/>
          </a:p>
        </p:txBody>
      </p:sp>
      <p:sp>
        <p:nvSpPr>
          <p:cNvPr id="272" name="Google Shape;272;p8"/>
          <p:cNvSpPr txBox="1"/>
          <p:nvPr/>
        </p:nvSpPr>
        <p:spPr>
          <a:xfrm>
            <a:off x="7855131" y="5312229"/>
            <a:ext cx="19768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6B473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Administration</a:t>
            </a:r>
            <a:endParaRPr/>
          </a:p>
        </p:txBody>
      </p:sp>
      <p:cxnSp>
        <p:nvCxnSpPr>
          <p:cNvPr id="273" name="Google Shape;273;p8"/>
          <p:cNvCxnSpPr/>
          <p:nvPr/>
        </p:nvCxnSpPr>
        <p:spPr>
          <a:xfrm rot="10800000">
            <a:off x="7550332" y="5120641"/>
            <a:ext cx="400594" cy="306592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/>
          <p:nvPr>
            <p:ph type="title"/>
          </p:nvPr>
        </p:nvSpPr>
        <p:spPr>
          <a:xfrm>
            <a:off x="963168" y="542109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i="0" lang="en-US" sz="3200">
                <a:latin typeface="Helvetica Neue"/>
                <a:ea typeface="Helvetica Neue"/>
                <a:cs typeface="Helvetica Neue"/>
                <a:sym typeface="Helvetica Neue"/>
              </a:rPr>
              <a:t>THE CIRCLES – LITURGY AND WORSHIP</a:t>
            </a:r>
            <a:endParaRPr/>
          </a:p>
        </p:txBody>
      </p:sp>
      <p:sp>
        <p:nvSpPr>
          <p:cNvPr id="280" name="Google Shape;280;p9"/>
          <p:cNvSpPr txBox="1"/>
          <p:nvPr>
            <p:ph idx="1" type="body"/>
          </p:nvPr>
        </p:nvSpPr>
        <p:spPr>
          <a:xfrm>
            <a:off x="8748631" y="2656114"/>
            <a:ext cx="2480201" cy="31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en-US"/>
              <a:t>Gathers the community in expression of     self-offering through liturgical worship</a:t>
            </a:r>
            <a:endParaRPr/>
          </a:p>
          <a:p>
            <a:pPr indent="-10667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t/>
            </a:r>
            <a:endParaRPr/>
          </a:p>
        </p:txBody>
      </p:sp>
      <p:pic>
        <p:nvPicPr>
          <p:cNvPr descr="A group of people standing in front of a crowd&#10;&#10;Description automatically generated" id="281" name="Google Shape;2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168" y="1636302"/>
            <a:ext cx="7250882" cy="439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gleLinesVTI">
  <a:themeElements>
    <a:clrScheme name="AnalogousFromLightSeedRightStep">
      <a:dk1>
        <a:srgbClr val="000000"/>
      </a:dk1>
      <a:lt1>
        <a:srgbClr val="FFFFFF"/>
      </a:lt1>
      <a:dk2>
        <a:srgbClr val="303920"/>
      </a:dk2>
      <a:lt2>
        <a:srgbClr val="E2E6E8"/>
      </a:lt2>
      <a:accent1>
        <a:srgbClr val="C0998B"/>
      </a:accent1>
      <a:accent2>
        <a:srgbClr val="B4A27B"/>
      </a:accent2>
      <a:accent3>
        <a:srgbClr val="A2A67E"/>
      </a:accent3>
      <a:accent4>
        <a:srgbClr val="8EAA74"/>
      </a:accent4>
      <a:accent5>
        <a:srgbClr val="85AB82"/>
      </a:accent5>
      <a:accent6>
        <a:srgbClr val="77AF8B"/>
      </a:accent6>
      <a:hlink>
        <a:srgbClr val="5D8A9A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2020-11-14T23:02:29Z</dcterms:created>
  <dc:creator>Mike Kinman</dc:creator>
</cp:coreProperties>
</file>