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2" r:id="rId3"/>
    <p:sldId id="276" r:id="rId4"/>
    <p:sldId id="283" r:id="rId5"/>
    <p:sldId id="261" r:id="rId6"/>
    <p:sldId id="263" r:id="rId7"/>
    <p:sldId id="277" r:id="rId8"/>
    <p:sldId id="278" r:id="rId9"/>
    <p:sldId id="279" r:id="rId10"/>
    <p:sldId id="284" r:id="rId11"/>
    <p:sldId id="264" r:id="rId12"/>
    <p:sldId id="258" r:id="rId13"/>
    <p:sldId id="286" r:id="rId14"/>
    <p:sldId id="272" r:id="rId15"/>
    <p:sldId id="289" r:id="rId16"/>
    <p:sldId id="280" r:id="rId17"/>
    <p:sldId id="282" r:id="rId18"/>
    <p:sldId id="269" r:id="rId19"/>
    <p:sldId id="266" r:id="rId20"/>
    <p:sldId id="285" r:id="rId21"/>
    <p:sldId id="270" r:id="rId22"/>
    <p:sldId id="281" r:id="rId23"/>
    <p:sldId id="271" r:id="rId24"/>
    <p:sldId id="297" r:id="rId25"/>
    <p:sldId id="300" r:id="rId26"/>
    <p:sldId id="287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8" autoAdjust="0"/>
    <p:restoredTop sz="94607" autoAdjust="0"/>
  </p:normalViewPr>
  <p:slideViewPr>
    <p:cSldViewPr>
      <p:cViewPr varScale="1">
        <p:scale>
          <a:sx n="92" d="100"/>
          <a:sy n="92" d="100"/>
        </p:scale>
        <p:origin x="19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F3DA7-7E10-4A31-A673-ADA9E2D9DC3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E841A-616F-4C77-9302-C2AF1517C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E841A-616F-4C77-9302-C2AF1517C1D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368BF8-8361-4A5E-BA12-726A41165F9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17D6EAD-A41F-41A3-A4C3-321B3926F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All Saints Church | </a:t>
            </a:r>
            <a:r>
              <a:rPr lang="en-US" dirty="0" smtClean="0"/>
              <a:t>Fall 2022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Communications 101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7696200" cy="1600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This is now…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Multiplatform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All Saints Rector Mike Kinman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76800" y="2209800"/>
            <a:ext cx="4038600" cy="2819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a typeface="Minion Pro" charset="0"/>
                <a:cs typeface="Minion Pro" charset="0"/>
                <a:sym typeface="Minion Pro" charset="0"/>
              </a:rPr>
              <a:t>His sermons are </a:t>
            </a:r>
            <a:br>
              <a:rPr lang="en-US" sz="2000" dirty="0" smtClean="0">
                <a:ea typeface="Minion Pro" charset="0"/>
                <a:cs typeface="Minion Pro" charset="0"/>
                <a:sym typeface="Minion Pro" charset="0"/>
              </a:rPr>
            </a:br>
            <a:r>
              <a:rPr lang="en-US" sz="2000" dirty="0" smtClean="0">
                <a:ea typeface="Minion Pro" charset="0"/>
                <a:cs typeface="Minion Pro" charset="0"/>
                <a:sym typeface="Minion Pro" charset="0"/>
              </a:rPr>
              <a:t>live-streamed, podcast, and “</a:t>
            </a:r>
            <a:r>
              <a:rPr lang="en-US" sz="2000" dirty="0" err="1" smtClean="0">
                <a:ea typeface="Minion Pro" charset="0"/>
                <a:cs typeface="Minion Pro" charset="0"/>
                <a:sym typeface="Minion Pro" charset="0"/>
              </a:rPr>
              <a:t>YouTubed</a:t>
            </a:r>
            <a:r>
              <a:rPr lang="en-US" sz="2000" dirty="0" smtClean="0">
                <a:ea typeface="Minion Pro" charset="0"/>
                <a:cs typeface="Minion Pro" charset="0"/>
                <a:sym typeface="Minion Pro" charset="0"/>
              </a:rPr>
              <a:t>”</a:t>
            </a:r>
            <a:br>
              <a:rPr lang="en-US" sz="2000" dirty="0" smtClean="0">
                <a:ea typeface="Minion Pro" charset="0"/>
                <a:cs typeface="Minion Pro" charset="0"/>
                <a:sym typeface="Minion Pro" charset="0"/>
              </a:rPr>
            </a:br>
            <a:endParaRPr lang="en-US" sz="2000" dirty="0" smtClean="0">
              <a:ea typeface="Minion Pro" charset="0"/>
              <a:cs typeface="Minion Pro" charset="0"/>
              <a:sym typeface="Minion Pro" charset="0"/>
            </a:endParaRPr>
          </a:p>
          <a:p>
            <a:r>
              <a:rPr lang="en-US" sz="2000" dirty="0" smtClean="0">
                <a:sym typeface="Minion Pro" charset="0"/>
              </a:rPr>
              <a:t>He tweets, </a:t>
            </a:r>
            <a:r>
              <a:rPr lang="en-US" sz="2000" dirty="0" smtClean="0">
                <a:sym typeface="Minion Pro" charset="0"/>
              </a:rPr>
              <a:t/>
            </a:r>
            <a:br>
              <a:rPr lang="en-US" sz="2000" dirty="0" smtClean="0">
                <a:sym typeface="Minion Pro" charset="0"/>
              </a:rPr>
            </a:br>
            <a:r>
              <a:rPr lang="en-US" sz="2000" dirty="0" smtClean="0">
                <a:sym typeface="Minion Pro" charset="0"/>
              </a:rPr>
              <a:t>he </a:t>
            </a:r>
            <a:r>
              <a:rPr lang="en-US" sz="2000" dirty="0" smtClean="0">
                <a:sym typeface="Minion Pro" charset="0"/>
              </a:rPr>
              <a:t>blogs, </a:t>
            </a:r>
            <a:r>
              <a:rPr lang="en-US" sz="2000" dirty="0" smtClean="0">
                <a:sym typeface="Minion Pro" charset="0"/>
              </a:rPr>
              <a:t/>
            </a:r>
            <a:br>
              <a:rPr lang="en-US" sz="2000" dirty="0" smtClean="0">
                <a:sym typeface="Minion Pro" charset="0"/>
              </a:rPr>
            </a:br>
            <a:r>
              <a:rPr lang="en-US" sz="2000" dirty="0" smtClean="0">
                <a:sym typeface="Minion Pro" charset="0"/>
              </a:rPr>
              <a:t>he </a:t>
            </a:r>
            <a:r>
              <a:rPr lang="en-US" sz="2000" dirty="0" smtClean="0">
                <a:sym typeface="Minion Pro" charset="0"/>
              </a:rPr>
              <a:t>“Facebook Lives” and yes … </a:t>
            </a:r>
            <a:br>
              <a:rPr lang="en-US" sz="2000" dirty="0" smtClean="0">
                <a:sym typeface="Minion Pro" charset="0"/>
              </a:rPr>
            </a:br>
            <a:r>
              <a:rPr lang="en-US" sz="2000" dirty="0" smtClean="0">
                <a:sym typeface="Minion Pro" charset="0"/>
              </a:rPr>
              <a:t>he knows how to work a crowd</a:t>
            </a:r>
            <a:endParaRPr lang="en-US" sz="2000" dirty="0"/>
          </a:p>
        </p:txBody>
      </p:sp>
      <p:pic>
        <p:nvPicPr>
          <p:cNvPr id="8" name="Content Placeholder 7" descr="2ed with oprah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14400" y="2085015"/>
            <a:ext cx="3749675" cy="2902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81000"/>
            <a:ext cx="51054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Week at All Saints (TWAAS)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5410200"/>
            <a:ext cx="8534400" cy="121920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/>
              <a:t>Weekly newsletter: </a:t>
            </a:r>
          </a:p>
          <a:p>
            <a:r>
              <a:rPr lang="en-US" sz="2200" dirty="0" smtClean="0"/>
              <a:t>Sent via email and attached to the </a:t>
            </a:r>
            <a:r>
              <a:rPr lang="en-US" sz="2200" dirty="0" smtClean="0"/>
              <a:t>service leaflet on </a:t>
            </a:r>
            <a:r>
              <a:rPr lang="en-US" sz="2200" dirty="0" smtClean="0"/>
              <a:t>Sunday</a:t>
            </a:r>
          </a:p>
          <a:p>
            <a:r>
              <a:rPr lang="en-US" sz="2200" dirty="0" smtClean="0"/>
              <a:t>Focus on upcoming events, programs, calendar items</a:t>
            </a:r>
          </a:p>
          <a:p>
            <a:endParaRPr lang="en-US" dirty="0"/>
          </a:p>
        </p:txBody>
      </p:sp>
      <p:pic>
        <p:nvPicPr>
          <p:cNvPr id="5" name="Content Placeholder 4" descr="twaas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20743316">
            <a:off x="945553" y="717636"/>
            <a:ext cx="3277333" cy="4370715"/>
          </a:xfrm>
        </p:spPr>
      </p:pic>
      <p:pic>
        <p:nvPicPr>
          <p:cNvPr id="6" name="Content Placeholder 4" descr="twa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75218">
            <a:off x="5076639" y="1413484"/>
            <a:ext cx="3238833" cy="4370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email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5800" y="1752600"/>
            <a:ext cx="25908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“ASC Weekly” </a:t>
            </a:r>
            <a:r>
              <a:rPr lang="en-US" dirty="0" smtClean="0"/>
              <a:t>(Thursday)</a:t>
            </a:r>
          </a:p>
          <a:p>
            <a:r>
              <a:rPr lang="en-US" dirty="0" smtClean="0"/>
              <a:t>Other occasional email blasts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staff changes; breaking news)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95845"/>
            <a:ext cx="3886200" cy="46319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87" y="3911366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llsaints-pas.org</a:t>
            </a:r>
            <a:endParaRPr lang="en-US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18" y="1447800"/>
            <a:ext cx="4991151" cy="3743363"/>
          </a:xfrm>
        </p:spPr>
      </p:pic>
      <p:sp>
        <p:nvSpPr>
          <p:cNvPr id="5" name="TextBox 4"/>
          <p:cNvSpPr txBox="1"/>
          <p:nvPr/>
        </p:nvSpPr>
        <p:spPr>
          <a:xfrm>
            <a:off x="304800" y="2133600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The All Saints website </a:t>
            </a:r>
            <a:r>
              <a:rPr lang="en-US" sz="2000" dirty="0" smtClean="0"/>
              <a:t>is </a:t>
            </a:r>
            <a:r>
              <a:rPr lang="en-US" sz="2000" dirty="0" smtClean="0"/>
              <a:t>the online “encyclopedia” of everything All </a:t>
            </a:r>
            <a:r>
              <a:rPr lang="en-US" sz="2000" dirty="0" smtClean="0"/>
              <a:t>Saints. </a:t>
            </a:r>
          </a:p>
          <a:p>
            <a:pPr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Whoever you are,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wherever </a:t>
            </a:r>
            <a:r>
              <a:rPr lang="en-US" sz="2000" dirty="0" smtClean="0"/>
              <a:t>you find yourself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looking </a:t>
            </a:r>
            <a:r>
              <a:rPr lang="en-US" sz="2000" dirty="0" smtClean="0"/>
              <a:t>for information about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All </a:t>
            </a:r>
            <a:r>
              <a:rPr lang="en-US" sz="2000" dirty="0" smtClean="0"/>
              <a:t>Saints Church you’ll find it at:</a:t>
            </a:r>
          </a:p>
          <a:p>
            <a:pPr>
              <a:buNone/>
            </a:pPr>
            <a:r>
              <a:rPr lang="en-US" sz="2000" dirty="0" smtClean="0"/>
              <a:t> </a:t>
            </a:r>
          </a:p>
          <a:p>
            <a:endParaRPr lang="en-US" sz="20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60960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Website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19200"/>
            <a:ext cx="7239000" cy="3962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When we updated the site our wish list included easy to navigate on a variety of devices with both static data and breaking news content combined on one image driven platform. </a:t>
            </a:r>
          </a:p>
          <a:p>
            <a:r>
              <a:rPr lang="en-US" sz="2000" dirty="0" smtClean="0"/>
              <a:t>(Our data told us 44% of our website access was via tablet or smart phone and the old site was optimized for neither.)</a:t>
            </a:r>
          </a:p>
          <a:p>
            <a:r>
              <a:rPr lang="en-US" sz="2000" dirty="0" smtClean="0"/>
              <a:t>We wanted a site that would highlight timely information, automatically publish all posts to Facebook and Twitter and one that was optimized for desktop, smart phone and tablet. </a:t>
            </a:r>
          </a:p>
          <a:p>
            <a:r>
              <a:rPr lang="en-US" sz="2000" dirty="0" smtClean="0"/>
              <a:t>We wanted content that was both easy to read and easy to update — and sermon posts that included both video and text. </a:t>
            </a:r>
          </a:p>
          <a:p>
            <a:r>
              <a:rPr lang="en-US" sz="2000" dirty="0" smtClean="0"/>
              <a:t>And we wanted it all to fit in a non-profit budget.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Live Streaming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4114800" cy="4267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We currently live stream the </a:t>
            </a:r>
            <a:r>
              <a:rPr lang="en-US" sz="2000" dirty="0" smtClean="0"/>
              <a:t>Sunday </a:t>
            </a:r>
            <a:r>
              <a:rPr lang="en-US" sz="2000" dirty="0" smtClean="0"/>
              <a:t>Forum and </a:t>
            </a:r>
            <a:r>
              <a:rPr lang="en-US" sz="2000" dirty="0" smtClean="0"/>
              <a:t>the 10:00 </a:t>
            </a:r>
            <a:r>
              <a:rPr lang="en-US" sz="2000" dirty="0" smtClean="0"/>
              <a:t>a.m. service every </a:t>
            </a:r>
            <a:r>
              <a:rPr lang="en-US" sz="2000" dirty="0" smtClean="0"/>
              <a:t>week </a:t>
            </a:r>
            <a:r>
              <a:rPr lang="en-US" sz="2000" dirty="0" smtClean="0"/>
              <a:t>-- in addition to special events </a:t>
            </a:r>
            <a:r>
              <a:rPr lang="en-US" sz="2000" dirty="0" smtClean="0"/>
              <a:t>and </a:t>
            </a:r>
            <a:r>
              <a:rPr lang="en-US" sz="2000" dirty="0" smtClean="0"/>
              <a:t>programs throughout the year.</a:t>
            </a:r>
          </a:p>
          <a:p>
            <a:r>
              <a:rPr lang="en-US" sz="2000" dirty="0" smtClean="0"/>
              <a:t>Our growing online community is an important part of taking the work and witness off All Saints Church beyond our walls and into the world.</a:t>
            </a:r>
          </a:p>
          <a:p>
            <a:r>
              <a:rPr lang="en-US" sz="2000" dirty="0" smtClean="0"/>
              <a:t>On Easter Sunday our streaming stats included 450 unique viewers from UK, Germany, Brazil, Puerto Rico, Mexico, Slovakia, Spain, Russia, Costa Rica and 31 states + D.C.</a:t>
            </a:r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188" y="2342508"/>
            <a:ext cx="4008437" cy="258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76962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Podcasts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2286000"/>
            <a:ext cx="2971800" cy="2667000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 smtClean="0"/>
              <a:t>Studio ASC: </a:t>
            </a:r>
            <a:r>
              <a:rPr lang="en-US" sz="2000" dirty="0" smtClean="0"/>
              <a:t>An archived </a:t>
            </a:r>
            <a:r>
              <a:rPr lang="en-US" sz="2000" dirty="0" smtClean="0"/>
              <a:t>magazine format podcast series </a:t>
            </a:r>
            <a:br>
              <a:rPr lang="en-US" sz="2000" dirty="0" smtClean="0"/>
            </a:br>
            <a:r>
              <a:rPr lang="en-US" sz="2000" dirty="0" smtClean="0"/>
              <a:t>with guest interviews and reflections.</a:t>
            </a:r>
          </a:p>
          <a:p>
            <a:r>
              <a:rPr lang="en-US" sz="2000" b="1" dirty="0" smtClean="0"/>
              <a:t>iTunes:</a:t>
            </a:r>
            <a:r>
              <a:rPr lang="en-US" sz="2000" dirty="0" smtClean="0"/>
              <a:t> Where Sunday sermons are posted weekly.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Subscribe wherever you get your podcasts or access through the website.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67200" y="533399"/>
            <a:ext cx="4689301" cy="30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81800" y="3733800"/>
            <a:ext cx="2160054" cy="2878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733800"/>
            <a:ext cx="2236254" cy="2849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5344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Social Media:</a:t>
            </a:r>
            <a:br>
              <a:rPr lang="en-US" sz="2800" dirty="0" smtClean="0"/>
            </a:br>
            <a:r>
              <a:rPr lang="en-US" sz="2800" dirty="0" smtClean="0"/>
              <a:t>Whoever you are and wherever you find yourself …</a:t>
            </a:r>
            <a:endParaRPr lang="en-US" sz="2800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828800"/>
            <a:ext cx="8774863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21122500">
            <a:off x="501149" y="1864977"/>
            <a:ext cx="4041644" cy="3117468"/>
          </a:xfrm>
        </p:spPr>
      </p:pic>
      <p:sp>
        <p:nvSpPr>
          <p:cNvPr id="5" name="TextBox 4"/>
          <p:cNvSpPr txBox="1"/>
          <p:nvPr/>
        </p:nvSpPr>
        <p:spPr>
          <a:xfrm>
            <a:off x="3200400" y="38100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Facebook  is  “aimed </a:t>
            </a:r>
            <a:r>
              <a:rPr lang="en-US" sz="2000" dirty="0"/>
              <a:t>at friends of ASC, the </a:t>
            </a:r>
            <a:r>
              <a:rPr lang="en-US" sz="2000" dirty="0" smtClean="0"/>
              <a:t>ones who </a:t>
            </a:r>
            <a:r>
              <a:rPr lang="en-US" sz="2000" dirty="0"/>
              <a:t>want to sit in our living room and look through our scrapbooks</a:t>
            </a:r>
            <a:r>
              <a:rPr lang="en-US" sz="2000" dirty="0" smtClean="0"/>
              <a:t>.”  </a:t>
            </a:r>
          </a:p>
          <a:p>
            <a:r>
              <a:rPr lang="en-US" sz="2000" dirty="0" smtClean="0"/>
              <a:t>                                                                      -- Rick Bolton</a:t>
            </a:r>
            <a:endParaRPr lang="en-US" sz="2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320">
            <a:off x="4656946" y="1907563"/>
            <a:ext cx="3540740" cy="3200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410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err="1" smtClean="0"/>
              <a:t>Facebook</a:t>
            </a:r>
            <a:r>
              <a:rPr lang="en-US" sz="2000" b="1" dirty="0" smtClean="0"/>
              <a:t> Page</a:t>
            </a:r>
            <a:r>
              <a:rPr lang="en-US" sz="2000" dirty="0" smtClean="0"/>
              <a:t>: Communication from organization to members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err="1" smtClean="0"/>
              <a:t>Facebook</a:t>
            </a:r>
            <a:r>
              <a:rPr lang="en-US" sz="2000" b="1" dirty="0" smtClean="0"/>
              <a:t> Group</a:t>
            </a:r>
            <a:r>
              <a:rPr lang="en-US" sz="2000" dirty="0" smtClean="0"/>
              <a:t>: Community building between members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276600"/>
            <a:ext cx="8458200" cy="2133600"/>
          </a:xfrm>
        </p:spPr>
        <p:txBody>
          <a:bodyPr>
            <a:normAutofit fontScale="92500" lnSpcReduction="10000"/>
          </a:bodyPr>
          <a:lstStyle/>
          <a:p>
            <a:endParaRPr lang="en-US" sz="3200" dirty="0" smtClean="0"/>
          </a:p>
          <a:p>
            <a:r>
              <a:rPr lang="en-US" dirty="0" smtClean="0"/>
              <a:t>Defined: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 …utilizing multiple platforms – print, digital, social media, twitter, </a:t>
            </a:r>
            <a:r>
              <a:rPr lang="en-US" dirty="0" err="1" smtClean="0"/>
              <a:t>Facebook</a:t>
            </a:r>
            <a:r>
              <a:rPr lang="en-US" dirty="0" smtClean="0"/>
              <a:t>, video, etc. – to create an integrated communication strategy.”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Multiplatform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191000"/>
            <a:ext cx="4041644" cy="2242103"/>
          </a:xfrm>
        </p:spPr>
      </p:pic>
      <p:sp>
        <p:nvSpPr>
          <p:cNvPr id="5" name="TextBox 4"/>
          <p:cNvSpPr txBox="1"/>
          <p:nvPr/>
        </p:nvSpPr>
        <p:spPr>
          <a:xfrm>
            <a:off x="3200400" y="3810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ASC also has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groups and pages for affinity and interest groups … some public and some closed.</a:t>
            </a:r>
            <a:endParaRPr lang="en-US" sz="2000" dirty="0"/>
          </a:p>
        </p:txBody>
      </p:sp>
      <p:pic>
        <p:nvPicPr>
          <p:cNvPr id="6" name="Content Placeholder 3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3320">
            <a:off x="4515944" y="1534189"/>
            <a:ext cx="3847278" cy="2190037"/>
          </a:xfrm>
          <a:prstGeom prst="rect">
            <a:avLst/>
          </a:prstGeom>
        </p:spPr>
      </p:pic>
      <p:pic>
        <p:nvPicPr>
          <p:cNvPr id="8" name="Content Placeholder 3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5064">
            <a:off x="4756208" y="4008363"/>
            <a:ext cx="3764315" cy="2190037"/>
          </a:xfrm>
          <a:prstGeom prst="rect">
            <a:avLst/>
          </a:prstGeom>
        </p:spPr>
      </p:pic>
      <p:pic>
        <p:nvPicPr>
          <p:cNvPr id="9" name="Content Placeholder 3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55456">
            <a:off x="647743" y="1305075"/>
            <a:ext cx="3233223" cy="2672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2286000"/>
            <a:ext cx="6462529" cy="4253399"/>
          </a:xfrm>
        </p:spPr>
      </p:pic>
      <p:sp>
        <p:nvSpPr>
          <p:cNvPr id="5" name="TextBox 4"/>
          <p:cNvSpPr txBox="1"/>
          <p:nvPr/>
        </p:nvSpPr>
        <p:spPr>
          <a:xfrm>
            <a:off x="1219200" y="1524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Twitter </a:t>
            </a:r>
            <a:r>
              <a:rPr lang="en-US" dirty="0" smtClean="0"/>
              <a:t>is a </a:t>
            </a:r>
            <a:r>
              <a:rPr lang="en-US" dirty="0"/>
              <a:t>"call to action." A tweet is fast, to the point, broadcast widely to anyone who cares to </a:t>
            </a:r>
            <a:r>
              <a:rPr lang="en-US" dirty="0" smtClean="0"/>
              <a:t>listen. </a:t>
            </a:r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Instagram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2514600"/>
            <a:ext cx="2514600" cy="2514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Image driven platform that tells the All Saints story one photo at a time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863" y="838200"/>
            <a:ext cx="349717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0"/>
            <a:ext cx="5567375" cy="3824679"/>
          </a:xfrm>
        </p:spPr>
      </p:pic>
      <p:sp>
        <p:nvSpPr>
          <p:cNvPr id="5" name="TextBox 4"/>
          <p:cNvSpPr txBox="1"/>
          <p:nvPr/>
        </p:nvSpPr>
        <p:spPr>
          <a:xfrm>
            <a:off x="457200" y="15240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Archive of sermons, Forums and other presentations from All Saints</a:t>
            </a:r>
            <a:br>
              <a:rPr lang="en-US" sz="2000" dirty="0" smtClean="0"/>
            </a:br>
            <a:r>
              <a:rPr lang="en-US" sz="2000" dirty="0" smtClean="0"/>
              <a:t>1000+ videos. Over </a:t>
            </a:r>
            <a:r>
              <a:rPr lang="en-US" sz="2000" dirty="0" smtClean="0"/>
              <a:t>16,000 </a:t>
            </a:r>
            <a:r>
              <a:rPr lang="en-US" sz="2000" dirty="0" smtClean="0"/>
              <a:t>subscribers. Over </a:t>
            </a:r>
            <a:r>
              <a:rPr lang="en-US" sz="2000" dirty="0" smtClean="0"/>
              <a:t>3M total </a:t>
            </a:r>
            <a:r>
              <a:rPr lang="en-US" sz="2000" dirty="0" smtClean="0"/>
              <a:t>views.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7924800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Welcome Center</a:t>
            </a:r>
            <a:endParaRPr lang="en-US" sz="2800" dirty="0"/>
          </a:p>
        </p:txBody>
      </p:sp>
      <p:pic>
        <p:nvPicPr>
          <p:cNvPr id="2050" name="Picture 2" descr="F:\Susan\OLD Hard drive\My Documents\+My Pictures\++ASC pix\2008.celebration.of.min\IMG_09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86200" y="2133600"/>
            <a:ext cx="4800600" cy="31624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1981200"/>
            <a:ext cx="2057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Multiplatform communication includes incarnational communication: one on one conversations between members of the ASC community in real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924800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Banners on the Lawn</a:t>
            </a:r>
            <a:endParaRPr lang="en-US" sz="2800" dirty="0"/>
          </a:p>
        </p:txBody>
      </p:sp>
      <p:pic>
        <p:nvPicPr>
          <p:cNvPr id="2050" name="Picture 2" descr="F:\Susan\OLD Hard drive\My Documents\+My Pictures\++ASC pix\2008.celebration.of.min\IMG_09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0" y="1981200"/>
            <a:ext cx="4286325" cy="42863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14478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Another way to put our faith into action 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76600"/>
            <a:ext cx="8458200" cy="2590800"/>
          </a:xfrm>
        </p:spPr>
        <p:txBody>
          <a:bodyPr>
            <a:normAutofit fontScale="85000" lnSpcReduction="10000"/>
          </a:bodyPr>
          <a:lstStyle/>
          <a:p>
            <a:endParaRPr lang="en-US" sz="3200" dirty="0" smtClean="0"/>
          </a:p>
          <a:p>
            <a:r>
              <a:rPr lang="en-US" sz="2800" dirty="0" smtClean="0"/>
              <a:t>Deployed: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“ …utilizing multiple platforms – print, digital, social media, twitter, </a:t>
            </a:r>
            <a:r>
              <a:rPr lang="en-US" sz="2800" dirty="0" err="1" smtClean="0"/>
              <a:t>Facebook</a:t>
            </a:r>
            <a:r>
              <a:rPr lang="en-US" sz="2800" dirty="0" smtClean="0"/>
              <a:t>, video, etc. – to create an integrated communication strategy …”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… all in the service of: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Multiplatform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ods love tangible_smal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209800"/>
            <a:ext cx="4657628" cy="21111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914400"/>
            <a:ext cx="8077200" cy="144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Communicating the work and witness of All Saints Church – within the congregation and to the wider community – has been a key part of our mission for as long as there’s been an All Saints Church. </a:t>
            </a:r>
            <a:endParaRPr lang="en-US" dirty="0"/>
          </a:p>
        </p:txBody>
      </p:sp>
      <p:pic>
        <p:nvPicPr>
          <p:cNvPr id="8" name="Content Placeholder 7" descr="old church.jpg"/>
          <p:cNvPicPr>
            <a:picLocks noGrp="1" noChangeAspect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>
          <a:xfrm>
            <a:off x="838200" y="2590800"/>
            <a:ext cx="3733800" cy="2658971"/>
          </a:xfrm>
        </p:spPr>
      </p:pic>
      <p:pic>
        <p:nvPicPr>
          <p:cNvPr id="9" name="Content Placeholder 7" descr="old chur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1135" y="2590800"/>
            <a:ext cx="3585129" cy="2658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7696200" cy="1600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That was then …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Multiplatform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(1933)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52600" y="762000"/>
            <a:ext cx="48006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Perpetua" pitchFamily="18" charset="0"/>
                <a:ea typeface="Minion Pro" charset="0"/>
                <a:cs typeface="Minion Pro" charset="0"/>
                <a:sym typeface="Minion Pro" charset="0"/>
              </a:rPr>
              <a:t>“</a:t>
            </a:r>
            <a:r>
              <a:rPr lang="en-US" sz="2000" dirty="0" smtClean="0">
                <a:latin typeface="Perpetua" pitchFamily="18" charset="0"/>
                <a:ea typeface="Minion Pro" charset="0"/>
                <a:cs typeface="Minion Pro" charset="0"/>
                <a:sym typeface="Minion Pro" charset="0"/>
              </a:rPr>
              <a:t>The Record:” monthly parish newsletter. </a:t>
            </a:r>
            <a:endParaRPr lang="en-US" sz="2000" dirty="0" smtClean="0">
              <a:latin typeface="Perpetua" pitchFamily="18" charset="0"/>
              <a:sym typeface="Minion Pro" charset="0"/>
            </a:endParaRPr>
          </a:p>
          <a:p>
            <a:endParaRPr lang="en-US" dirty="0"/>
          </a:p>
        </p:txBody>
      </p:sp>
      <p:pic>
        <p:nvPicPr>
          <p:cNvPr id="4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676400"/>
            <a:ext cx="52578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23622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38200" y="563880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(Notice the paid ads – including one from </a:t>
            </a:r>
            <a:r>
              <a:rPr lang="en-US" sz="2000" dirty="0" err="1" smtClean="0"/>
              <a:t>Vroman’s</a:t>
            </a:r>
            <a:r>
              <a:rPr lang="en-US" sz="2000" dirty="0" smtClean="0"/>
              <a:t>.)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All Saints Rector John Scott (1936 – 1957)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590800"/>
            <a:ext cx="3886200" cy="1981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Perpetua" pitchFamily="18" charset="0"/>
                <a:ea typeface="Minion Pro" charset="0"/>
                <a:cs typeface="Minion Pro" charset="0"/>
                <a:sym typeface="Minion Pro" charset="0"/>
              </a:rPr>
              <a:t>His sermons were broadcast over the airwaves on Sunday and were published in the Pasadena Star News on Monday mornings.</a:t>
            </a:r>
            <a:endParaRPr lang="en-US" sz="2000" dirty="0">
              <a:latin typeface="Perpetua" pitchFamily="18" charset="0"/>
            </a:endParaRPr>
          </a:p>
        </p:txBody>
      </p:sp>
      <p:pic>
        <p:nvPicPr>
          <p:cNvPr id="5" name="Picture 6"/>
          <p:cNvPicPr>
            <a:picLocks noGrp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79983" y="1523233"/>
            <a:ext cx="3657608" cy="4421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3950" y="2144149"/>
            <a:ext cx="3749675" cy="317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1066800" y="2286000"/>
            <a:ext cx="3520440" cy="2362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1950’s volunteers literally ironed the creases in the bulletins before sending them off to the post office for mailing.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1066800" y="2286000"/>
            <a:ext cx="3520440" cy="2362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1970’s All Saints launched a “tape ministry” and countless cassette tapes were sent out over the years of sermons delivered from the ASC pulpit.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00"/>
            <a:ext cx="3749675" cy="256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4582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And in the late-1990’s we entered the digital age with our first website – captured here from The </a:t>
            </a:r>
            <a:r>
              <a:rPr lang="en-US" dirty="0" err="1" smtClean="0"/>
              <a:t>Wayback</a:t>
            </a:r>
            <a:r>
              <a:rPr lang="en-US" dirty="0" smtClean="0"/>
              <a:t> Machine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" y="2057400"/>
            <a:ext cx="86868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14"/>
          <p:cNvSpPr txBox="1">
            <a:spLocks/>
          </p:cNvSpPr>
          <p:nvPr/>
        </p:nvSpPr>
        <p:spPr>
          <a:xfrm>
            <a:off x="457200" y="5334000"/>
            <a:ext cx="8458200" cy="106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(Notice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Sunday Action was about Impeachment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Censure.)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1322</TotalTime>
  <Words>851</Words>
  <Application>Microsoft Office PowerPoint</Application>
  <PresentationFormat>On-screen Show (4:3)</PresentationFormat>
  <Paragraphs>71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Minion Pro</vt:lpstr>
      <vt:lpstr>Perpetua</vt:lpstr>
      <vt:lpstr>Wingdings 2</vt:lpstr>
      <vt:lpstr>Equity</vt:lpstr>
      <vt:lpstr>Communications 101</vt:lpstr>
      <vt:lpstr>Multiplatform Communication</vt:lpstr>
      <vt:lpstr>PowerPoint Presentation</vt:lpstr>
      <vt:lpstr>Multiplatform Communication</vt:lpstr>
      <vt:lpstr>(1933)</vt:lpstr>
      <vt:lpstr>All Saints Rector John Scott (1936 – 1957)</vt:lpstr>
      <vt:lpstr>PowerPoint Presentation</vt:lpstr>
      <vt:lpstr>PowerPoint Presentation</vt:lpstr>
      <vt:lpstr>PowerPoint Presentation</vt:lpstr>
      <vt:lpstr>Multiplatform Communication</vt:lpstr>
      <vt:lpstr>All Saints Rector Mike Kinman</vt:lpstr>
      <vt:lpstr>This Week at All Saints (TWAAS)</vt:lpstr>
      <vt:lpstr>email</vt:lpstr>
      <vt:lpstr>allsaints-pas.org</vt:lpstr>
      <vt:lpstr>PowerPoint Presentation</vt:lpstr>
      <vt:lpstr>Live Streaming</vt:lpstr>
      <vt:lpstr>Podcasts</vt:lpstr>
      <vt:lpstr>Social Media: Whoever you are and wherever you find yourself …</vt:lpstr>
      <vt:lpstr>Facebook</vt:lpstr>
      <vt:lpstr>Facebook</vt:lpstr>
      <vt:lpstr>twitter</vt:lpstr>
      <vt:lpstr>Instagram</vt:lpstr>
      <vt:lpstr>YouTube</vt:lpstr>
      <vt:lpstr>The Welcome Center</vt:lpstr>
      <vt:lpstr>Banners on the Lawn</vt:lpstr>
      <vt:lpstr>Multiplatform Communication</vt:lpstr>
      <vt:lpstr>PowerPoint Presentation</vt:lpstr>
    </vt:vector>
  </TitlesOfParts>
  <Company>All Saints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101</dc:title>
  <dc:creator>Susan Russell</dc:creator>
  <cp:lastModifiedBy>Susan Russell</cp:lastModifiedBy>
  <cp:revision>113</cp:revision>
  <dcterms:created xsi:type="dcterms:W3CDTF">2013-09-20T22:01:17Z</dcterms:created>
  <dcterms:modified xsi:type="dcterms:W3CDTF">2022-10-04T23:46:36Z</dcterms:modified>
</cp:coreProperties>
</file>